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2"/>
  </p:notesMasterIdLst>
  <p:handoutMasterIdLst>
    <p:handoutMasterId r:id="rId33"/>
  </p:handoutMasterIdLst>
  <p:sldIdLst>
    <p:sldId id="389" r:id="rId2"/>
    <p:sldId id="369" r:id="rId3"/>
    <p:sldId id="363" r:id="rId4"/>
    <p:sldId id="364" r:id="rId5"/>
    <p:sldId id="398" r:id="rId6"/>
    <p:sldId id="365" r:id="rId7"/>
    <p:sldId id="407" r:id="rId8"/>
    <p:sldId id="370" r:id="rId9"/>
    <p:sldId id="371" r:id="rId10"/>
    <p:sldId id="372" r:id="rId11"/>
    <p:sldId id="373" r:id="rId12"/>
    <p:sldId id="391" r:id="rId13"/>
    <p:sldId id="374" r:id="rId14"/>
    <p:sldId id="375" r:id="rId15"/>
    <p:sldId id="376" r:id="rId16"/>
    <p:sldId id="377" r:id="rId17"/>
    <p:sldId id="392" r:id="rId18"/>
    <p:sldId id="378" r:id="rId19"/>
    <p:sldId id="393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406" r:id="rId31"/>
  </p:sldIdLst>
  <p:sldSz cx="12195175" cy="6859588"/>
  <p:notesSz cx="6797675" cy="9874250"/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285">
          <p15:clr>
            <a:srgbClr val="A4A3A4"/>
          </p15:clr>
        </p15:guide>
        <p15:guide id="4" orient="horz" pos="779">
          <p15:clr>
            <a:srgbClr val="A4A3A4"/>
          </p15:clr>
        </p15:guide>
        <p15:guide id="5" pos="7478">
          <p15:clr>
            <a:srgbClr val="A4A3A4"/>
          </p15:clr>
        </p15:guide>
        <p15:guide id="6" pos="205">
          <p15:clr>
            <a:srgbClr val="A4A3A4"/>
          </p15:clr>
        </p15:guide>
        <p15:guide id="7" pos="3849">
          <p15:clr>
            <a:srgbClr val="A4A3A4"/>
          </p15:clr>
        </p15:guide>
        <p15:guide id="8" pos="4708">
          <p15:clr>
            <a:srgbClr val="A4A3A4"/>
          </p15:clr>
        </p15:guide>
        <p15:guide id="9" pos="4812">
          <p15:clr>
            <a:srgbClr val="A4A3A4"/>
          </p15:clr>
        </p15:guide>
        <p15:guide id="10" pos="2865">
          <p15:clr>
            <a:srgbClr val="A4A3A4"/>
          </p15:clr>
        </p15:guide>
        <p15:guide id="11" pos="29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351">
          <p15:clr>
            <a:srgbClr val="A4A3A4"/>
          </p15:clr>
        </p15:guide>
        <p15:guide id="3" pos="395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t, Phillip" initials="DP" lastIdx="20" clrIdx="0">
    <p:extLst>
      <p:ext uri="{19B8F6BF-5375-455C-9EA6-DF929625EA0E}">
        <p15:presenceInfo xmlns:p15="http://schemas.microsoft.com/office/powerpoint/2012/main" userId="0c306e22-924d-4d2f-9b38-6bfb0b3c3b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2B2B2"/>
    <a:srgbClr val="003283"/>
    <a:srgbClr val="FF0000"/>
    <a:srgbClr val="666666"/>
    <a:srgbClr val="2B3F7B"/>
    <a:srgbClr val="9C277B"/>
    <a:srgbClr val="D4652D"/>
    <a:srgbClr val="9E3039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4720" autoAdjust="0"/>
  </p:normalViewPr>
  <p:slideViewPr>
    <p:cSldViewPr snapToGrid="0" showGuides="1">
      <p:cViewPr varScale="1">
        <p:scale>
          <a:sx n="109" d="100"/>
          <a:sy n="109" d="100"/>
        </p:scale>
        <p:origin x="744" y="108"/>
      </p:cViewPr>
      <p:guideLst>
        <p:guide orient="horz" pos="1285"/>
        <p:guide orient="horz" pos="779"/>
        <p:guide pos="7478"/>
        <p:guide pos="205"/>
        <p:guide pos="3849"/>
        <p:guide pos="4708"/>
        <p:guide pos="4812"/>
        <p:guide pos="2865"/>
        <p:guide pos="29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4200" y="-82"/>
      </p:cViewPr>
      <p:guideLst>
        <p:guide orient="horz" pos="3110"/>
        <p:guide pos="351"/>
        <p:guide pos="39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6008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/>
              <a:pPr algn="ctr"/>
              <a:t>‹Nr.›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7213" y="661988"/>
            <a:ext cx="5715000" cy="3214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4171" y="4548205"/>
            <a:ext cx="5709333" cy="46966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1497" y="9627396"/>
            <a:ext cx="934681" cy="2217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1088776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57188" indent="-176213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Organizational units displayed in grey are not yet implemented, but are already planned in Global</a:t>
            </a:r>
            <a:r>
              <a:rPr lang="en-US" altLang="de-DE" baseline="0"/>
              <a:t> Bike</a:t>
            </a:r>
            <a:r>
              <a:rPr lang="en-US" altLang="de-DE"/>
              <a:t>.</a:t>
            </a:r>
          </a:p>
          <a:p>
            <a:endParaRPr lang="de-DE" alt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C2C35-2B8A-446E-BEC0-FD36716C29A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45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picture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gray">
          <a:xfrm>
            <a:off x="324000" y="0"/>
            <a:ext cx="11545200" cy="216000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40520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10518759" y="6066338"/>
            <a:ext cx="1352566" cy="470987"/>
            <a:chOff x="10518759" y="6066338"/>
            <a:chExt cx="1352566" cy="470987"/>
          </a:xfrm>
        </p:grpSpPr>
        <p:sp>
          <p:nvSpPr>
            <p:cNvPr id="10" name="Rectangle 15"/>
            <p:cNvSpPr/>
            <p:nvPr/>
          </p:nvSpPr>
          <p:spPr bwMode="gray">
            <a:xfrm>
              <a:off x="10518759" y="6088062"/>
              <a:ext cx="1352566" cy="449263"/>
            </a:xfrm>
            <a:prstGeom prst="rect">
              <a:avLst/>
            </a:prstGeom>
            <a:solidFill>
              <a:schemeClr val="bg1"/>
            </a:solidFill>
            <a:ln w="12700" cmpd="sng" algn="ctr">
              <a:noFill/>
              <a:prstDash val="dash"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759" y="6066338"/>
              <a:ext cx="1288232" cy="470987"/>
            </a:xfrm>
            <a:prstGeom prst="rect">
              <a:avLst/>
            </a:prstGeom>
          </p:spPr>
        </p:pic>
      </p:grpSp>
      <p:pic>
        <p:nvPicPr>
          <p:cNvPr id="12" name="Picture 8" descr="M:\Dokumente\UCC_Partner\Logos\SAP UA Logo\SAP_University_Alliances_Logo_2013_Februar\RGB\SAP_UniversityAlliances_scrn_R_pos_stac3.png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6184900"/>
            <a:ext cx="647700" cy="35242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429330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2"/>
          </p:nvPr>
        </p:nvSpPr>
        <p:spPr bwMode="gray">
          <a:xfrm>
            <a:off x="6208016" y="1691079"/>
            <a:ext cx="5661184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7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4"/>
          </p:nvPr>
        </p:nvSpPr>
        <p:spPr bwMode="gray">
          <a:xfrm>
            <a:off x="8133316" y="1691079"/>
            <a:ext cx="3735883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3"/>
          </p:nvPr>
        </p:nvSpPr>
        <p:spPr bwMode="gray">
          <a:xfrm>
            <a:off x="4228658" y="1691079"/>
            <a:ext cx="37404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3740399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000" y="324075"/>
            <a:ext cx="11545200" cy="756175"/>
          </a:xfrm>
        </p:spPr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7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714995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7639050" y="1691079"/>
            <a:ext cx="4232275" cy="4392042"/>
          </a:xfrm>
          <a:solidFill>
            <a:schemeClr val="bg1">
              <a:lumMod val="95000"/>
            </a:schemeClr>
          </a:solidFill>
        </p:spPr>
        <p:txBody>
          <a:bodyPr tIns="1543147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96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6208016" y="1692392"/>
            <a:ext cx="5662800" cy="4393017"/>
          </a:xfrm>
          <a:solidFill>
            <a:schemeClr val="bg1">
              <a:lumMod val="95000"/>
            </a:schemeClr>
          </a:solidFill>
        </p:spPr>
        <p:txBody>
          <a:bodyPr vert="horz" lIns="0" tIns="1543147" rIns="0" bIns="0" rtlCol="0" anchor="t" anchorCtr="0">
            <a:noAutofit/>
          </a:bodyPr>
          <a:lstStyle>
            <a:lvl1pPr marL="0" indent="0" algn="ctr" defTabSz="1088776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21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79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4224188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4706938" y="1692392"/>
            <a:ext cx="7164387" cy="4393017"/>
          </a:xfrm>
          <a:solidFill>
            <a:schemeClr val="bg1">
              <a:lumMod val="95000"/>
            </a:schemeClr>
          </a:solidFill>
        </p:spPr>
        <p:txBody>
          <a:bodyPr vert="horz" lIns="0" tIns="1543147" rIns="0" bIns="0" rtlCol="0" anchor="t" anchorCtr="0">
            <a:noAutofit/>
          </a:bodyPr>
          <a:lstStyle>
            <a:lvl1pPr marL="0" indent="0" algn="ctr" defTabSz="1088776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21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83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7"/>
          </p:nvPr>
        </p:nvSpPr>
        <p:spPr bwMode="gray">
          <a:xfrm>
            <a:off x="6208016" y="1691079"/>
            <a:ext cx="5661184" cy="1721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5662800" cy="1721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&lt;Page title&gt;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324000" y="3574318"/>
            <a:ext cx="5662800" cy="2508804"/>
          </a:xfrm>
          <a:solidFill>
            <a:schemeClr val="bg1">
              <a:lumMod val="95000"/>
            </a:schemeClr>
          </a:solidFill>
        </p:spPr>
        <p:txBody>
          <a:bodyPr tIns="600113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 bwMode="gray">
          <a:xfrm>
            <a:off x="6208016" y="3574318"/>
            <a:ext cx="5662800" cy="2508804"/>
          </a:xfrm>
          <a:solidFill>
            <a:schemeClr val="bg1">
              <a:lumMod val="95000"/>
            </a:schemeClr>
          </a:solidFill>
        </p:spPr>
        <p:txBody>
          <a:bodyPr tIns="600113" anchor="t" anchorCtr="0"/>
          <a:lstStyle>
            <a:lvl1pPr algn="ctr">
              <a:defRPr b="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93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/ Thank You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7" y="478741"/>
            <a:ext cx="1833518" cy="9072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24000" y="2061275"/>
            <a:ext cx="115452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6000" noProof="0"/>
              <a:t>Thank</a:t>
            </a:r>
            <a:r>
              <a:rPr lang="en-US" sz="6000" baseline="0" noProof="0"/>
              <a:t> you</a:t>
            </a:r>
            <a:r>
              <a:rPr lang="en-US" sz="6000" noProof="0"/>
              <a:t>!</a:t>
            </a:r>
            <a:endParaRPr lang="en-US" sz="6000" kern="0" noProof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25792" y="3659939"/>
            <a:ext cx="4341615" cy="2141713"/>
          </a:xfrm>
          <a:noFill/>
          <a:ln>
            <a:solidFill>
              <a:schemeClr val="accent1"/>
            </a:solidFill>
          </a:ln>
        </p:spPr>
        <p:txBody>
          <a:bodyPr lIns="108000" tIns="108000" rIns="108000" bIns="108000"/>
          <a:lstStyle>
            <a:lvl1pPr marL="0" indent="0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  <a:buNone/>
              <a:defRPr sz="2400" b="1" baseline="0">
                <a:solidFill>
                  <a:schemeClr val="tx1"/>
                </a:solidFill>
              </a:defRPr>
            </a:lvl1pPr>
            <a:lvl2pPr marL="201600" indent="0">
              <a:buNone/>
              <a:defRPr/>
            </a:lvl2pPr>
            <a:lvl3pPr marL="324000" indent="0">
              <a:buNone/>
              <a:defRPr/>
            </a:lvl3pPr>
            <a:lvl4pPr marL="504000" indent="0">
              <a:buNone/>
              <a:defRPr/>
            </a:lvl4pPr>
            <a:lvl5pPr marL="361338" indent="0">
              <a:buNone/>
              <a:defRPr/>
            </a:lvl5pPr>
          </a:lstStyle>
          <a:p>
            <a:pPr lvl="0"/>
            <a:r>
              <a:rPr lang="en-US" noProof="0" dirty="0"/>
              <a:t>Contact</a:t>
            </a:r>
          </a:p>
          <a:p>
            <a:pPr lvl="0"/>
            <a:endParaRPr lang="en-US" noProof="0" dirty="0"/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noProof="0" dirty="0">
                <a:ea typeface="Arial Unicode MS" pitchFamily="34" charset="-128"/>
                <a:cs typeface="Arial Unicode MS" pitchFamily="34" charset="-128"/>
              </a:rPr>
              <a:t> &lt;First name&gt; &lt;Last name&gt;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baseline="0" noProof="0" dirty="0">
                <a:ea typeface="Arial Unicode MS" pitchFamily="34" charset="-128"/>
                <a:cs typeface="Arial Unicode MS" pitchFamily="34" charset="-128"/>
              </a:rPr>
              <a:t> &lt;Position, Organization&gt;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400" kern="0" baseline="0" noProof="0" dirty="0">
                <a:ea typeface="Arial Unicode MS" pitchFamily="34" charset="-128"/>
                <a:cs typeface="Arial Unicode MS" pitchFamily="34" charset="-128"/>
              </a:rPr>
              <a:t> &lt;Contact information&gt;</a:t>
            </a:r>
            <a:endParaRPr lang="en-US" sz="1800" kern="0" noProof="0" dirty="0">
              <a:ea typeface="Arial Unicode MS" pitchFamily="34" charset="-128"/>
              <a:cs typeface="Arial Unicode MS" pitchFamily="34" charset="-128"/>
            </a:endParaRP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744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1787256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buClr>
                <a:schemeClr val="bg1">
                  <a:lumMod val="65000"/>
                </a:schemeClr>
              </a:buCl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&lt;level 1&gt;</a:t>
            </a:r>
          </a:p>
        </p:txBody>
      </p:sp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879883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rriculum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Arial"/>
                <a:ea typeface="Arial Unicode MS" pitchFamily="34" charset="-128"/>
                <a:cs typeface="Arial Unicode MS" pitchFamily="34" charset="-128"/>
              </a:rPr>
              <a:t>Teaching material - Information</a:t>
            </a:r>
          </a:p>
        </p:txBody>
      </p:sp>
      <p:sp>
        <p:nvSpPr>
          <p:cNvPr id="6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362391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de-DE" noProof="0" dirty="0"/>
              <a:t>&lt;3.1 (</a:t>
            </a:r>
            <a:r>
              <a:rPr lang="de-DE" noProof="0" dirty="0" err="1"/>
              <a:t>July</a:t>
            </a:r>
            <a:r>
              <a:rPr lang="de-DE" noProof="0" dirty="0"/>
              <a:t> 2017)&gt;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8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kern="1200" noProof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Teaching</a:t>
              </a:r>
              <a:r>
                <a:rPr lang="en-US" sz="1800" b="1" kern="1200" baseline="0" noProof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 </a:t>
              </a:r>
              <a:r>
                <a:rPr lang="en-US" sz="1800" b="1" kern="1200" noProof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material </a:t>
              </a:r>
              <a:r>
                <a:rPr lang="en-US" sz="1800" b="1" kern="1200" baseline="0" noProof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- Version</a:t>
              </a:r>
              <a:endParaRPr lang="en-US" sz="1200" b="1" kern="1200" noProof="0">
                <a:solidFill>
                  <a:schemeClr val="tx1"/>
                </a:solidFill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 userDrawn="1"/>
        </p:nvGrpSpPr>
        <p:grpSpPr>
          <a:xfrm>
            <a:off x="324000" y="1499007"/>
            <a:ext cx="1299974" cy="1299976"/>
            <a:chOff x="352676" y="1326706"/>
            <a:chExt cx="765542" cy="765543"/>
          </a:xfrm>
        </p:grpSpPr>
        <p:sp>
          <p:nvSpPr>
            <p:cNvPr id="11" name="Donut 11"/>
            <p:cNvSpPr/>
            <p:nvPr userDrawn="1"/>
          </p:nvSpPr>
          <p:spPr bwMode="gray">
            <a:xfrm>
              <a:off x="352676" y="1326706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545702" y="1435466"/>
              <a:ext cx="403112" cy="511295"/>
              <a:chOff x="7057115" y="1361724"/>
              <a:chExt cx="403112" cy="511295"/>
            </a:xfrm>
          </p:grpSpPr>
          <p:sp>
            <p:nvSpPr>
              <p:cNvPr id="13" name="Gefaltete Ecke 12"/>
              <p:cNvSpPr/>
              <p:nvPr/>
            </p:nvSpPr>
            <p:spPr bwMode="gray">
              <a:xfrm rot="10800000" flipH="1">
                <a:off x="7150511" y="1361724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4" name="Gefaltete Ecke 13"/>
              <p:cNvSpPr/>
              <p:nvPr/>
            </p:nvSpPr>
            <p:spPr bwMode="gray">
              <a:xfrm rot="10800000" flipH="1">
                <a:off x="7103823" y="1410891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5" name="Gruppieren 33"/>
              <p:cNvGrpSpPr/>
              <p:nvPr/>
            </p:nvGrpSpPr>
            <p:grpSpPr>
              <a:xfrm>
                <a:off x="7057115" y="1452689"/>
                <a:ext cx="309716" cy="420330"/>
                <a:chOff x="589936" y="2809567"/>
                <a:chExt cx="309716" cy="420330"/>
              </a:xfrm>
            </p:grpSpPr>
            <p:sp>
              <p:nvSpPr>
                <p:cNvPr id="16" name="Gefaltete Ecke 15"/>
                <p:cNvSpPr/>
                <p:nvPr/>
              </p:nvSpPr>
              <p:spPr bwMode="gray">
                <a:xfrm rot="10800000" flipH="1">
                  <a:off x="589936" y="2809567"/>
                  <a:ext cx="309716" cy="420330"/>
                </a:xfrm>
                <a:prstGeom prst="foldedCorner">
                  <a:avLst>
                    <a:gd name="adj" fmla="val 3833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R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tabLst/>
                  </a:pPr>
                  <a:endParaRPr kumimoji="0" lang="de-DE" b="0" i="0" u="none" strike="noStrike" kern="0" cap="none" spc="0" normalizeH="0" baseline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697006" y="2861855"/>
                  <a:ext cx="94496" cy="3262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de-DE" sz="3600" i="1" kern="0">
                      <a:solidFill>
                        <a:schemeClr val="bg1"/>
                      </a:solidFill>
                      <a:latin typeface="Angsana New" pitchFamily="18" charset="-34"/>
                      <a:ea typeface="Arial Unicode MS" pitchFamily="34" charset="-128"/>
                      <a:cs typeface="Angsana New" pitchFamily="18" charset="-34"/>
                    </a:rPr>
                    <a:t>i</a:t>
                  </a:r>
                </a:p>
              </p:txBody>
            </p:sp>
          </p:grpSp>
        </p:grpSp>
      </p:grpSp>
      <p:sp>
        <p:nvSpPr>
          <p:cNvPr id="18" name="Textplatzhalt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327108" y="3552319"/>
            <a:ext cx="9542092" cy="530990"/>
          </a:xfrm>
          <a:prstGeom prst="rect">
            <a:avLst/>
          </a:prstGeom>
        </p:spPr>
        <p:txBody>
          <a:bodyPr/>
          <a:lstStyle>
            <a:lvl1pPr marL="214298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&lt;server-side&gt;</a:t>
            </a:r>
          </a:p>
          <a:p>
            <a:pPr lvl="0"/>
            <a:r>
              <a:rPr lang="en-US" dirty="0"/>
              <a:t>&lt;client-side&gt;</a:t>
            </a:r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2041112" y="3250331"/>
            <a:ext cx="9828088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Software used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3658" y="5176323"/>
            <a:ext cx="9825542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Prerequisites</a:t>
            </a:r>
            <a:endParaRPr lang="de-DE" sz="1800" b="0" kern="1200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27107" y="5489073"/>
            <a:ext cx="9542093" cy="53099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&lt;curricula&gt;</a:t>
            </a:r>
          </a:p>
          <a:p>
            <a:pPr lvl="0"/>
            <a:r>
              <a:rPr lang="en-US" dirty="0"/>
              <a:t>&lt;other prerequisites&gt;</a:t>
            </a:r>
            <a:endParaRPr lang="de-DE" dirty="0"/>
          </a:p>
        </p:txBody>
      </p:sp>
      <p:sp>
        <p:nvSpPr>
          <p:cNvPr id="22" name="Textfeld 21"/>
          <p:cNvSpPr txBox="1"/>
          <p:nvPr userDrawn="1"/>
        </p:nvSpPr>
        <p:spPr>
          <a:xfrm>
            <a:off x="2046605" y="4184140"/>
            <a:ext cx="9828088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de-DE" sz="1800" b="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</a:p>
        </p:txBody>
      </p:sp>
      <p:sp>
        <p:nvSpPr>
          <p:cNvPr id="23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27108" y="4583195"/>
            <a:ext cx="9542092" cy="530990"/>
          </a:xfrm>
          <a:prstGeom prst="rect">
            <a:avLst/>
          </a:prstGeom>
        </p:spPr>
        <p:txBody>
          <a:bodyPr/>
          <a:lstStyle>
            <a:lvl1pPr marL="214298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de-DE" noProof="0" dirty="0"/>
              <a:t>&lt;</a:t>
            </a:r>
            <a:r>
              <a:rPr lang="de-DE" noProof="0" dirty="0" err="1"/>
              <a:t>server</a:t>
            </a:r>
            <a:r>
              <a:rPr lang="de-DE" noProof="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511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with picture - two lines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324000" y="0"/>
            <a:ext cx="11545200" cy="2160000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107163" tIns="85730" rIns="107163" bIns="85730" rtlCol="0" anchor="b" anchorCtr="0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67999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67999" y="324075"/>
            <a:ext cx="10620000" cy="1107996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600" dirty="0"/>
              <a:t>Alternate Presentation Title</a:t>
            </a:r>
            <a:br>
              <a:rPr lang="en-US" sz="3600" dirty="0"/>
            </a:br>
            <a:r>
              <a:rPr lang="en-US" sz="3600" dirty="0"/>
              <a:t>Breaks to Two Lines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1360000">
            <a:off x="4212456" y="3628659"/>
            <a:ext cx="37702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buClr>
                <a:srgbClr val="FDB913"/>
              </a:buClr>
              <a:buSzPct val="100000"/>
              <a:buFont typeface="wingdings"/>
              <a:buChar char=""/>
              <a:defRPr lang="de-DE"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14400" algn="l" defTabSz="914400" rtl="0" eaLnBrk="1" latinLnBrk="0" hangingPunct="1">
              <a:buClr>
                <a:srgbClr val="666666"/>
              </a:buClr>
              <a:buSzPct val="80000"/>
              <a:buFont typeface="Wingdings"/>
              <a:buChar char="n"/>
              <a:defRPr lang="de-DE"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371600" algn="l" defTabSz="914400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828800" algn="l" defTabSz="914400" rtl="0" eaLnBrk="1" latinLnBrk="0" hangingPunct="1">
              <a:buClr>
                <a:srgbClr val="666666"/>
              </a:buClr>
              <a:buSzPct val="80000"/>
              <a:buFont typeface="Arial"/>
              <a:buChar char=""/>
              <a:defRPr lang="de-DE"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Use this title slide only with an</a:t>
            </a:r>
            <a:r>
              <a:rPr lang="en-US" sz="1800" kern="0" baseline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rPr>
              <a:t> image</a:t>
            </a:r>
            <a:endParaRPr lang="en-US" sz="1800" kern="0">
              <a:solidFill>
                <a:schemeClr val="tx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0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999" y="324075"/>
            <a:ext cx="10620000" cy="923330"/>
          </a:xfr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4000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70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two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4000" y="1539177"/>
            <a:ext cx="10620000" cy="553998"/>
          </a:xfrm>
        </p:spPr>
        <p:txBody>
          <a:bodyPr anchor="b" anchorCtr="0">
            <a:spAutoFit/>
          </a:bodyPr>
          <a:lstStyle>
            <a:lvl1pPr marL="0" marR="0" indent="0" algn="l" defTabSz="10887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800" b="0">
                <a:solidFill>
                  <a:sysClr val="windowText" lastClr="000000"/>
                </a:solidFill>
              </a:defRPr>
            </a:lvl1pPr>
            <a:lvl2pPr marL="54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0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&lt;First Name&gt; &lt;Last name&gt;, &lt;Organization&gt; (delete if not needed)</a:t>
            </a:r>
            <a:br>
              <a:rPr lang="en-US" dirty="0"/>
            </a:br>
            <a:r>
              <a:rPr lang="en-US" dirty="0"/>
              <a:t>&lt;Month&gt; &lt;Day&gt;, &lt;Year&gt;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3999" y="324075"/>
            <a:ext cx="10620000" cy="1107996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600" dirty="0"/>
              <a:t>Alternate Presentation Title</a:t>
            </a:r>
            <a:br>
              <a:rPr lang="en-US" sz="3600" dirty="0"/>
            </a:br>
            <a:r>
              <a:rPr lang="en-US" sz="3600" dirty="0"/>
              <a:t>Breaks to Two Lines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6083725"/>
            <a:ext cx="916759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rriculum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Curriculum</a:t>
            </a:r>
            <a:r>
              <a:rPr lang="en-US" sz="2400" b="1" kern="0" baseline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362391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&lt;Curriculum version + last update&gt;</a:t>
            </a: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8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>
                  <a:solidFill>
                    <a:schemeClr val="tx1"/>
                  </a:solidFill>
                  <a:latin typeface="+mj-lt"/>
                </a:rPr>
                <a:t>Curriculum </a:t>
              </a:r>
              <a:r>
                <a:rPr lang="en-US" sz="1800" b="1" baseline="0" noProof="0">
                  <a:solidFill>
                    <a:schemeClr val="tx1"/>
                  </a:solidFill>
                  <a:latin typeface="+mj-lt"/>
                </a:rPr>
                <a:t>Version</a:t>
              </a:r>
              <a:endParaRPr lang="en-US" sz="1200" b="1" noProof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 userDrawn="1"/>
        </p:nvGrpSpPr>
        <p:grpSpPr>
          <a:xfrm>
            <a:off x="324000" y="1499007"/>
            <a:ext cx="1299974" cy="1299976"/>
            <a:chOff x="352676" y="1326706"/>
            <a:chExt cx="765542" cy="765543"/>
          </a:xfrm>
        </p:grpSpPr>
        <p:sp>
          <p:nvSpPr>
            <p:cNvPr id="11" name="Donut 11"/>
            <p:cNvSpPr/>
            <p:nvPr userDrawn="1"/>
          </p:nvSpPr>
          <p:spPr bwMode="gray">
            <a:xfrm>
              <a:off x="352676" y="1326706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12" name="Gruppieren 11"/>
            <p:cNvGrpSpPr/>
            <p:nvPr userDrawn="1"/>
          </p:nvGrpSpPr>
          <p:grpSpPr>
            <a:xfrm>
              <a:off x="545702" y="1435466"/>
              <a:ext cx="403112" cy="511295"/>
              <a:chOff x="7057115" y="1361724"/>
              <a:chExt cx="403112" cy="511295"/>
            </a:xfrm>
          </p:grpSpPr>
          <p:sp>
            <p:nvSpPr>
              <p:cNvPr id="13" name="Gefaltete Ecke 12"/>
              <p:cNvSpPr/>
              <p:nvPr/>
            </p:nvSpPr>
            <p:spPr bwMode="gray">
              <a:xfrm rot="10800000" flipH="1">
                <a:off x="7150511" y="1361724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4" name="Gefaltete Ecke 13"/>
              <p:cNvSpPr/>
              <p:nvPr/>
            </p:nvSpPr>
            <p:spPr bwMode="gray">
              <a:xfrm rot="10800000" flipH="1">
                <a:off x="7103823" y="1410891"/>
                <a:ext cx="309716" cy="420330"/>
              </a:xfrm>
              <a:prstGeom prst="foldedCorner">
                <a:avLst>
                  <a:gd name="adj" fmla="val 3833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grpSp>
            <p:nvGrpSpPr>
              <p:cNvPr id="15" name="Gruppieren 33"/>
              <p:cNvGrpSpPr/>
              <p:nvPr/>
            </p:nvGrpSpPr>
            <p:grpSpPr>
              <a:xfrm>
                <a:off x="7057115" y="1452689"/>
                <a:ext cx="309716" cy="420330"/>
                <a:chOff x="589936" y="2809567"/>
                <a:chExt cx="309716" cy="420330"/>
              </a:xfrm>
            </p:grpSpPr>
            <p:sp>
              <p:nvSpPr>
                <p:cNvPr id="16" name="Gefaltete Ecke 15"/>
                <p:cNvSpPr/>
                <p:nvPr/>
              </p:nvSpPr>
              <p:spPr bwMode="gray">
                <a:xfrm rot="10800000" flipH="1">
                  <a:off x="589936" y="2809567"/>
                  <a:ext cx="309716" cy="420330"/>
                </a:xfrm>
                <a:prstGeom prst="foldedCorner">
                  <a:avLst>
                    <a:gd name="adj" fmla="val 38333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lIns="90000" tIns="72000" rIns="90000" bIns="72000" rtlCol="0" anchor="ctr"/>
                <a:lstStyle/>
                <a:p>
                  <a:pPr marR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  <a:tabLst/>
                  </a:pPr>
                  <a:endParaRPr kumimoji="0" lang="de-DE" b="0" i="0" u="none" strike="noStrike" kern="0" cap="none" spc="0" normalizeH="0" baseline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17" name="Textfeld 16"/>
                <p:cNvSpPr txBox="1"/>
                <p:nvPr/>
              </p:nvSpPr>
              <p:spPr>
                <a:xfrm>
                  <a:off x="697006" y="2861855"/>
                  <a:ext cx="94496" cy="3262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de-DE" sz="3600" i="1" kern="0">
                      <a:solidFill>
                        <a:schemeClr val="bg1"/>
                      </a:solidFill>
                      <a:latin typeface="Angsana New" pitchFamily="18" charset="-34"/>
                      <a:ea typeface="Arial Unicode MS" pitchFamily="34" charset="-128"/>
                      <a:cs typeface="Angsana New" pitchFamily="18" charset="-34"/>
                    </a:rPr>
                    <a:t>i</a:t>
                  </a:r>
                </a:p>
              </p:txBody>
            </p:sp>
          </p:grpSp>
        </p:grpSp>
      </p:grpSp>
      <p:sp>
        <p:nvSpPr>
          <p:cNvPr id="18" name="Textplatzhalt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2327108" y="3552319"/>
            <a:ext cx="9542092" cy="530990"/>
          </a:xfrm>
          <a:prstGeom prst="rect">
            <a:avLst/>
          </a:prstGeom>
        </p:spPr>
        <p:txBody>
          <a:bodyPr/>
          <a:lstStyle>
            <a:lvl1pPr marL="214298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&lt;server-side&gt;</a:t>
            </a:r>
          </a:p>
          <a:p>
            <a:pPr lvl="0"/>
            <a:r>
              <a:rPr lang="en-US" dirty="0"/>
              <a:t>&lt;client-side&gt;</a:t>
            </a:r>
            <a:endParaRPr lang="de-DE" dirty="0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2041112" y="3250331"/>
            <a:ext cx="9828088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used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43658" y="4533142"/>
            <a:ext cx="9825542" cy="33691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65490" indent="-195248" fontAlgn="base">
              <a:spcBef>
                <a:spcPct val="5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0" kern="120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Prerequisites</a:t>
            </a:r>
          </a:p>
        </p:txBody>
      </p:sp>
      <p:sp>
        <p:nvSpPr>
          <p:cNvPr id="21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27107" y="4845892"/>
            <a:ext cx="9542093" cy="53099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&lt;curricula&gt;</a:t>
            </a:r>
          </a:p>
          <a:p>
            <a:pPr lvl="0"/>
            <a:r>
              <a:rPr lang="en-US" dirty="0"/>
              <a:t>&lt;other prerequisites&gt;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408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nformation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Module</a:t>
            </a:r>
            <a:r>
              <a:rPr lang="en-US" sz="2400" b="1" kern="0" baseline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324000" y="1499007"/>
            <a:ext cx="1299600" cy="1299600"/>
            <a:chOff x="214040" y="1152039"/>
            <a:chExt cx="765542" cy="765543"/>
          </a:xfrm>
        </p:grpSpPr>
        <p:grpSp>
          <p:nvGrpSpPr>
            <p:cNvPr id="23" name="Gruppieren 22"/>
            <p:cNvGrpSpPr/>
            <p:nvPr userDrawn="1"/>
          </p:nvGrpSpPr>
          <p:grpSpPr>
            <a:xfrm>
              <a:off x="361780" y="1456593"/>
              <a:ext cx="464587" cy="191753"/>
              <a:chOff x="1642324" y="4884196"/>
              <a:chExt cx="660745" cy="294992"/>
            </a:xfrm>
          </p:grpSpPr>
          <p:sp>
            <p:nvSpPr>
              <p:cNvPr id="25" name="Richtungspfeil 24"/>
              <p:cNvSpPr/>
              <p:nvPr userDrawn="1"/>
            </p:nvSpPr>
            <p:spPr bwMode="gray">
              <a:xfrm rot="8100000">
                <a:off x="1767471" y="4884196"/>
                <a:ext cx="535598" cy="221844"/>
              </a:xfrm>
              <a:prstGeom prst="homePlat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6350" algn="ctr">
                <a:solidFill>
                  <a:schemeClr val="tx1">
                    <a:lumMod val="65000"/>
                    <a:lumOff val="35000"/>
                  </a:schemeClr>
                </a:solidFill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26" name="Rechteck 25"/>
              <p:cNvSpPr/>
              <p:nvPr/>
            </p:nvSpPr>
            <p:spPr bwMode="gray">
              <a:xfrm rot="8100000">
                <a:off x="1920613" y="4887121"/>
                <a:ext cx="305780" cy="129124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</p:spPr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de-DE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cxnSp>
            <p:nvCxnSpPr>
              <p:cNvPr id="27" name="Gerade Verbindung 25"/>
              <p:cNvCxnSpPr/>
              <p:nvPr userDrawn="1"/>
            </p:nvCxnSpPr>
            <p:spPr>
              <a:xfrm>
                <a:off x="1642324" y="5179188"/>
                <a:ext cx="140109" cy="0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Donut 11"/>
            <p:cNvSpPr/>
            <p:nvPr userDrawn="1"/>
          </p:nvSpPr>
          <p:spPr bwMode="gray">
            <a:xfrm>
              <a:off x="214040" y="1152039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8" name="Gruppieren 27"/>
          <p:cNvGrpSpPr/>
          <p:nvPr userDrawn="1"/>
        </p:nvGrpSpPr>
        <p:grpSpPr>
          <a:xfrm>
            <a:off x="324000" y="3809388"/>
            <a:ext cx="1299600" cy="1299600"/>
            <a:chOff x="216000" y="2969382"/>
            <a:chExt cx="765542" cy="765543"/>
          </a:xfrm>
        </p:grpSpPr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714" y="3133080"/>
              <a:ext cx="361950" cy="438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Donut 11"/>
            <p:cNvSpPr/>
            <p:nvPr userDrawn="1"/>
          </p:nvSpPr>
          <p:spPr bwMode="gray">
            <a:xfrm>
              <a:off x="216000" y="2969382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31" name="Gruppieren 30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32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>
                  <a:solidFill>
                    <a:schemeClr val="tx1"/>
                  </a:solidFill>
                  <a:latin typeface="+mj-lt"/>
                </a:rPr>
                <a:t>Authors</a:t>
              </a:r>
              <a:endParaRPr lang="en-US" sz="1200" b="1" noProof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3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&lt;Author&gt;</a:t>
            </a:r>
          </a:p>
          <a:p>
            <a:pPr lvl="0"/>
            <a:r>
              <a:rPr lang="en-US" dirty="0"/>
              <a:t>&lt;Author&gt;</a:t>
            </a:r>
          </a:p>
          <a:p>
            <a:pPr lvl="0"/>
            <a:r>
              <a:rPr lang="en-US" dirty="0"/>
              <a:t>&lt;Author&gt;</a:t>
            </a:r>
          </a:p>
        </p:txBody>
      </p:sp>
      <p:grpSp>
        <p:nvGrpSpPr>
          <p:cNvPr id="35" name="Gruppieren 34"/>
          <p:cNvGrpSpPr/>
          <p:nvPr userDrawn="1"/>
        </p:nvGrpSpPr>
        <p:grpSpPr>
          <a:xfrm>
            <a:off x="1957853" y="4230977"/>
            <a:ext cx="9911347" cy="500901"/>
            <a:chOff x="1108399" y="1396713"/>
            <a:chExt cx="7030682" cy="404566"/>
          </a:xfrm>
        </p:grpSpPr>
        <p:sp>
          <p:nvSpPr>
            <p:cNvPr id="36" name="Rectangle 10"/>
            <p:cNvSpPr/>
            <p:nvPr userDrawn="1"/>
          </p:nvSpPr>
          <p:spPr>
            <a:xfrm>
              <a:off x="1108399" y="1396713"/>
              <a:ext cx="3835401" cy="298157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noProof="0">
                  <a:solidFill>
                    <a:schemeClr val="tx1"/>
                  </a:solidFill>
                  <a:latin typeface="+mj-lt"/>
                </a:rPr>
                <a:t>Target Audience</a:t>
              </a:r>
              <a:endParaRPr lang="en-US" sz="1200" b="1" noProof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7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044953" y="4927509"/>
            <a:ext cx="9824247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&lt;Target audience&gt;</a:t>
            </a:r>
          </a:p>
          <a:p>
            <a:pPr lvl="0"/>
            <a:r>
              <a:rPr lang="en-US" dirty="0"/>
              <a:t>&lt;Target audience&gt;</a:t>
            </a:r>
          </a:p>
          <a:p>
            <a:pPr lvl="0"/>
            <a:r>
              <a:rPr lang="en-US" dirty="0"/>
              <a:t>&lt;Target audience&gt;</a:t>
            </a:r>
          </a:p>
        </p:txBody>
      </p:sp>
    </p:spTree>
    <p:extLst>
      <p:ext uri="{BB962C8B-B14F-4D97-AF65-F5344CB8AC3E}">
        <p14:creationId xmlns:p14="http://schemas.microsoft.com/office/powerpoint/2010/main" val="273884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information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324000" y="324000"/>
            <a:ext cx="11545200" cy="75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400" b="1" kern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Module</a:t>
            </a:r>
            <a:r>
              <a:rPr lang="en-US" sz="2400" b="1" kern="0" baseline="0" noProof="0">
                <a:solidFill>
                  <a:schemeClr val="accent2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Information</a:t>
            </a:r>
            <a:endParaRPr lang="en-US" sz="2400" b="1" kern="0" noProof="0">
              <a:solidFill>
                <a:schemeClr val="accent2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324000" y="1503256"/>
            <a:ext cx="1299600" cy="1299600"/>
            <a:chOff x="214040" y="1152039"/>
            <a:chExt cx="765542" cy="765543"/>
          </a:xfrm>
        </p:grpSpPr>
        <p:sp>
          <p:nvSpPr>
            <p:cNvPr id="4" name="Donut 11"/>
            <p:cNvSpPr/>
            <p:nvPr userDrawn="1"/>
          </p:nvSpPr>
          <p:spPr bwMode="gray">
            <a:xfrm>
              <a:off x="214040" y="1152039"/>
              <a:ext cx="765542" cy="765543"/>
            </a:xfrm>
            <a:prstGeom prst="donut">
              <a:avLst>
                <a:gd name="adj" fmla="val 5979"/>
              </a:avLst>
            </a:prstGeom>
            <a:solidFill>
              <a:schemeClr val="accent1"/>
            </a:solidFill>
            <a:ln w="6350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89863" tIns="71908" rIns="89863" bIns="71908" rtlCol="0" anchor="ctr"/>
            <a:lstStyle/>
            <a:p>
              <a:pPr algn="ctr" defTabSz="913003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de-DE" sz="2000" kern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87" y="1313261"/>
              <a:ext cx="35242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uppieren 6"/>
          <p:cNvGrpSpPr/>
          <p:nvPr userDrawn="1"/>
        </p:nvGrpSpPr>
        <p:grpSpPr>
          <a:xfrm>
            <a:off x="1951753" y="1927906"/>
            <a:ext cx="9917447" cy="500901"/>
            <a:chOff x="1108399" y="1396713"/>
            <a:chExt cx="7030682" cy="404566"/>
          </a:xfrm>
        </p:grpSpPr>
        <p:sp>
          <p:nvSpPr>
            <p:cNvPr id="8" name="Rectangle 10"/>
            <p:cNvSpPr/>
            <p:nvPr userDrawn="1"/>
          </p:nvSpPr>
          <p:spPr>
            <a:xfrm>
              <a:off x="1108399" y="1396713"/>
              <a:ext cx="3835401" cy="298154"/>
            </a:xfrm>
            <a:prstGeom prst="rect">
              <a:avLst/>
            </a:prstGeom>
          </p:spPr>
          <p:txBody>
            <a:bodyPr wrap="square" lIns="91302" tIns="45630" rIns="91302" bIns="45630">
              <a:spAutoFit/>
            </a:bodyPr>
            <a:lstStyle/>
            <a:p>
              <a:r>
                <a:rPr lang="en-US" sz="1800" b="1" kern="1200" noProof="0">
                  <a:solidFill>
                    <a:schemeClr val="tx1"/>
                  </a:solidFill>
                  <a:latin typeface="Arial"/>
                  <a:ea typeface="+mn-ea"/>
                  <a:cs typeface="+mn-cs"/>
                </a:rPr>
                <a:t>Learning Objectives</a:t>
              </a:r>
            </a:p>
          </p:txBody>
        </p:sp>
        <p:cxnSp>
          <p:nvCxnSpPr>
            <p:cNvPr id="9" name="Straight Connector 12"/>
            <p:cNvCxnSpPr/>
            <p:nvPr userDrawn="1"/>
          </p:nvCxnSpPr>
          <p:spPr>
            <a:xfrm flipV="1">
              <a:off x="1197563" y="1776441"/>
              <a:ext cx="6941518" cy="24838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038856" y="2624439"/>
            <a:ext cx="9830344" cy="1319928"/>
          </a:xfrm>
          <a:prstGeom prst="rect">
            <a:avLst/>
          </a:prstGeom>
        </p:spPr>
        <p:txBody>
          <a:bodyPr anchor="t" anchorCtr="0"/>
          <a:lstStyle>
            <a:lvl1pPr marL="266400" indent="-19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&lt;Learning objective&gt;</a:t>
            </a:r>
          </a:p>
          <a:p>
            <a:pPr lvl="0"/>
            <a:r>
              <a:rPr lang="en-US" dirty="0"/>
              <a:t>&lt;Learning objective&gt;</a:t>
            </a:r>
          </a:p>
          <a:p>
            <a:pPr lvl="0"/>
            <a:r>
              <a:rPr lang="en-US" dirty="0"/>
              <a:t>&lt;Learning objective&gt;</a:t>
            </a:r>
          </a:p>
        </p:txBody>
      </p:sp>
    </p:spTree>
    <p:extLst>
      <p:ext uri="{BB962C8B-B14F-4D97-AF65-F5344CB8AC3E}">
        <p14:creationId xmlns:p14="http://schemas.microsoft.com/office/powerpoint/2010/main" val="101486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&lt;Agenda&gt;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68060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&lt;Page title&gt;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24000" y="324075"/>
            <a:ext cx="11545200" cy="7561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dirty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24000" y="1691079"/>
            <a:ext cx="11545200" cy="4392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&lt;level 1&gt;</a:t>
            </a:r>
          </a:p>
          <a:p>
            <a:pPr lvl="1"/>
            <a:r>
              <a:rPr lang="en-US" noProof="0" dirty="0"/>
              <a:t>&lt;level 2&gt;</a:t>
            </a:r>
          </a:p>
          <a:p>
            <a:pPr lvl="2"/>
            <a:r>
              <a:rPr lang="en-US" noProof="0" dirty="0"/>
              <a:t>&lt;level 3&gt;</a:t>
            </a:r>
          </a:p>
          <a:p>
            <a:pPr lvl="3"/>
            <a:r>
              <a:rPr lang="en-US" noProof="0" dirty="0"/>
              <a:t>&lt;level 4&gt;</a:t>
            </a:r>
          </a:p>
        </p:txBody>
      </p:sp>
      <p:sp>
        <p:nvSpPr>
          <p:cNvPr id="33" name="Rectangle 32"/>
          <p:cNvSpPr/>
          <p:nvPr userDrawn="1"/>
        </p:nvSpPr>
        <p:spPr bwMode="gray">
          <a:xfrm>
            <a:off x="324000" y="0"/>
            <a:ext cx="11545200" cy="162038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24000" y="1231485"/>
            <a:ext cx="115452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 userDrawn="1"/>
        </p:nvSpPr>
        <p:spPr bwMode="white">
          <a:xfrm>
            <a:off x="324000" y="6537251"/>
            <a:ext cx="11545200" cy="3240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marR="0" algn="ctr" defTabSz="1088776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9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 userDrawn="1"/>
        </p:nvSpPr>
        <p:spPr bwMode="black">
          <a:xfrm>
            <a:off x="324000" y="6630039"/>
            <a:ext cx="3153112" cy="138499"/>
          </a:xfrm>
          <a:prstGeom prst="rect">
            <a:avLst/>
          </a:prstGeom>
          <a:noFill/>
        </p:spPr>
        <p:txBody>
          <a:bodyPr wrap="none" lIns="85730" tIns="0" rIns="0" bIns="0" rtlCol="0">
            <a:spAutoFit/>
          </a:bodyPr>
          <a:lstStyle/>
          <a:p>
            <a:pPr marL="0" indent="0" algn="l" defTabSz="816226">
              <a:buClr>
                <a:srgbClr val="000000"/>
              </a:buClr>
              <a:buFont typeface="Arial" pitchFamily="34" charset="0"/>
              <a:buNone/>
            </a:pPr>
            <a:r>
              <a:rPr lang="en-US" sz="900" dirty="0">
                <a:solidFill>
                  <a:srgbClr val="FFFFFF"/>
                </a:solidFill>
              </a:rPr>
              <a:t>© </a:t>
            </a:r>
            <a:r>
              <a:rPr lang="en-US" sz="900" dirty="0" smtClean="0">
                <a:solidFill>
                  <a:srgbClr val="FFFFFF"/>
                </a:solidFill>
              </a:rPr>
              <a:t>2022 </a:t>
            </a:r>
            <a:r>
              <a:rPr lang="en-US" sz="900" dirty="0">
                <a:solidFill>
                  <a:srgbClr val="FFFFFF"/>
                </a:solidFill>
              </a:rPr>
              <a:t>SAP</a:t>
            </a:r>
            <a:r>
              <a:rPr lang="en-US" sz="900" baseline="0" dirty="0">
                <a:solidFill>
                  <a:srgbClr val="FFFFFF"/>
                </a:solidFill>
              </a:rPr>
              <a:t> SE / SAP UCC Magdeburg</a:t>
            </a:r>
            <a:r>
              <a:rPr lang="en-US" sz="900" dirty="0">
                <a:solidFill>
                  <a:srgbClr val="FFFFFF"/>
                </a:solidFill>
              </a:rPr>
              <a:t>. All rights reserved.</a:t>
            </a:r>
          </a:p>
        </p:txBody>
      </p:sp>
      <p:sp>
        <p:nvSpPr>
          <p:cNvPr id="34" name="TextBox 33"/>
          <p:cNvSpPr txBox="1"/>
          <p:nvPr userDrawn="1"/>
        </p:nvSpPr>
        <p:spPr bwMode="black">
          <a:xfrm>
            <a:off x="11640519" y="6630039"/>
            <a:ext cx="227631" cy="138499"/>
          </a:xfrm>
          <a:prstGeom prst="rect">
            <a:avLst/>
          </a:prstGeom>
          <a:noFill/>
        </p:spPr>
        <p:txBody>
          <a:bodyPr wrap="none" lIns="0" tIns="0" rIns="85730" bIns="0" rtlCol="0">
            <a:spAutoFit/>
          </a:bodyPr>
          <a:lstStyle/>
          <a:p>
            <a:pPr marL="111525" indent="-111525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900" baseline="0" noProof="0" smtClean="0">
                <a:solidFill>
                  <a:schemeClr val="bg1"/>
                </a:solidFill>
              </a:rPr>
              <a:pPr marL="111525" indent="-111525" algn="r">
                <a:buClr>
                  <a:schemeClr val="accent2"/>
                </a:buClr>
                <a:buFont typeface="Arial" pitchFamily="34" charset="0"/>
                <a:buNone/>
              </a:pPr>
              <a:t>‹Nr.›</a:t>
            </a:fld>
            <a:endParaRPr lang="en-US" sz="9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56" r:id="rId5"/>
    <p:sldLayoutId id="2147483759" r:id="rId6"/>
    <p:sldLayoutId id="2147483760" r:id="rId7"/>
    <p:sldLayoutId id="2147483746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45" r:id="rId16"/>
    <p:sldLayoutId id="2147483757" r:id="rId17"/>
    <p:sldLayoutId id="2147483758" r:id="rId18"/>
    <p:sldLayoutId id="2147483762" r:id="rId19"/>
  </p:sldLayoutIdLst>
  <p:hf hdr="0" ftr="0" dt="0"/>
  <p:txStyles>
    <p:titleStyle>
      <a:lvl1pPr algn="l" defTabSz="1088776" rtl="0" eaLnBrk="1" latinLnBrk="0" hangingPunct="1"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01600" indent="-201600" algn="l" defTabSz="1088776" rtl="0" eaLnBrk="1" latinLnBrk="0" hangingPunct="1">
        <a:spcBef>
          <a:spcPts val="0"/>
        </a:spcBef>
        <a:buClr>
          <a:schemeClr val="accent1"/>
        </a:buClr>
        <a:buSzPct val="100000"/>
        <a:buFont typeface="Wingdings" panose="05000000000000000000" pitchFamily="2" charset="2"/>
        <a:buChar char="§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17600" indent="-216000" algn="l" defTabSz="1088776" rtl="0" eaLnBrk="1" latinLnBrk="0" hangingPunct="1">
        <a:spcBef>
          <a:spcPts val="338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16000" algn="l" defTabSz="1088776" rtl="0" eaLnBrk="1" latinLnBrk="0" hangingPunct="1">
        <a:spcBef>
          <a:spcPts val="225"/>
        </a:spcBef>
        <a:buClr>
          <a:schemeClr val="accent1"/>
        </a:buClr>
        <a:buSzPct val="75000"/>
        <a:buFont typeface="Symbol" panose="05050102010706020507" pitchFamily="18" charset="2"/>
        <a:buChar char="-"/>
        <a:defRPr sz="145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216000" algn="l" defTabSz="1088776" rtl="0" eaLnBrk="1" latinLnBrk="0" hangingPunct="1">
        <a:spcBef>
          <a:spcPts val="140"/>
        </a:spcBef>
        <a:buClr>
          <a:schemeClr val="accent1"/>
        </a:buClr>
        <a:buSzPct val="75000"/>
        <a:buFont typeface="Courier New" panose="02070309020205020404" pitchFamily="49" charset="0"/>
        <a:buChar char="o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1088776" rtl="0" eaLnBrk="1" latinLnBrk="0" hangingPunct="1">
        <a:spcBef>
          <a:spcPts val="250"/>
        </a:spcBef>
        <a:buClr>
          <a:schemeClr val="tx1"/>
        </a:buClr>
        <a:buSzPct val="100000"/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4134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8522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910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7298" indent="-272194" algn="l" defTabSz="108877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38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77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16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552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940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328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716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104" algn="l" defTabSz="10887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Financial Accounting (FI)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Curriculum: Introduction to S/4HANA using Global Bike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61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Global Bike Structure for Financial Accounting</a:t>
            </a:r>
            <a:endParaRPr lang="de-DE"/>
          </a:p>
        </p:txBody>
      </p:sp>
      <p:grpSp>
        <p:nvGrpSpPr>
          <p:cNvPr id="25" name="Gruppieren 24"/>
          <p:cNvGrpSpPr/>
          <p:nvPr/>
        </p:nvGrpSpPr>
        <p:grpSpPr>
          <a:xfrm>
            <a:off x="2362800" y="1943206"/>
            <a:ext cx="7467600" cy="3887787"/>
            <a:chOff x="1042988" y="1557338"/>
            <a:chExt cx="7467600" cy="3887787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white">
            <a:xfrm>
              <a:off x="4716463" y="3571875"/>
              <a:ext cx="215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white">
            <a:xfrm>
              <a:off x="2781300" y="3284538"/>
              <a:ext cx="1954213" cy="593725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Global Bike </a:t>
              </a:r>
            </a:p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Chart of Accounts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white">
            <a:xfrm>
              <a:off x="3114675" y="1557338"/>
              <a:ext cx="1312863" cy="349250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Global Bike</a:t>
              </a:r>
              <a:endParaRPr lang="de-DE" altLang="de-DE" sz="160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white">
            <a:xfrm>
              <a:off x="1835150" y="2276475"/>
              <a:ext cx="3816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white">
            <a:xfrm>
              <a:off x="1042988" y="2565400"/>
              <a:ext cx="1720850" cy="349250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Global Bike Inc.</a:t>
              </a:r>
              <a:endParaRPr lang="de-DE" altLang="de-DE" sz="160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white">
            <a:xfrm>
              <a:off x="4140200" y="2565400"/>
              <a:ext cx="2917825" cy="349250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Global Bike Germany GmbH</a:t>
              </a:r>
              <a:endParaRPr lang="de-DE" altLang="de-DE" sz="1600">
                <a:solidFill>
                  <a:schemeClr val="bg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white">
            <a:xfrm>
              <a:off x="1835150" y="2276475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white">
            <a:xfrm>
              <a:off x="5651500" y="2276475"/>
              <a:ext cx="0" cy="288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white">
            <a:xfrm>
              <a:off x="2627313" y="2924175"/>
              <a:ext cx="0" cy="647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white">
            <a:xfrm>
              <a:off x="4932363" y="2924175"/>
              <a:ext cx="0" cy="647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white">
            <a:xfrm>
              <a:off x="7918450" y="1557338"/>
              <a:ext cx="56832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Client</a:t>
              </a:r>
              <a:endParaRPr lang="de-DE" altLang="de-DE" sz="12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white">
            <a:xfrm>
              <a:off x="7680325" y="2524125"/>
              <a:ext cx="830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Company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Code</a:t>
              </a:r>
              <a:endParaRPr lang="de-DE" altLang="de-DE" sz="12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white">
            <a:xfrm>
              <a:off x="3779838" y="1916113"/>
              <a:ext cx="0" cy="3603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white">
            <a:xfrm>
              <a:off x="7380288" y="4987925"/>
              <a:ext cx="1117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Credit Control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Area</a:t>
              </a:r>
              <a:endParaRPr lang="de-DE" altLang="de-DE" sz="12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white">
            <a:xfrm>
              <a:off x="1042988" y="5013325"/>
              <a:ext cx="6049962" cy="349250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Global Credit Control</a:t>
              </a:r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white">
            <a:xfrm>
              <a:off x="2627313" y="3571875"/>
              <a:ext cx="1444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white">
            <a:xfrm>
              <a:off x="7691438" y="3355975"/>
              <a:ext cx="8064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Chart of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Accounts</a:t>
              </a:r>
              <a:endParaRPr lang="de-DE" altLang="de-DE" sz="12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white">
            <a:xfrm>
              <a:off x="1042988" y="4221163"/>
              <a:ext cx="6049962" cy="349250"/>
            </a:xfrm>
            <a:prstGeom prst="rect">
              <a:avLst/>
            </a:prstGeom>
            <a:solidFill>
              <a:schemeClr val="tx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600">
                  <a:solidFill>
                    <a:schemeClr val="bg1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Bikes</a:t>
              </a: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white">
            <a:xfrm>
              <a:off x="7337425" y="4233863"/>
              <a:ext cx="1160463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Business Area</a:t>
              </a:r>
              <a:endParaRPr lang="de-DE" altLang="de-DE" sz="12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white">
            <a:xfrm>
              <a:off x="1835150" y="2924175"/>
              <a:ext cx="0" cy="1296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white">
            <a:xfrm>
              <a:off x="5651500" y="2924175"/>
              <a:ext cx="0" cy="1296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9281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Global Bike Enterprise Structure in SAP ERP (Accounting)</a:t>
            </a:r>
            <a:endParaRPr lang="de-DE"/>
          </a:p>
        </p:txBody>
      </p:sp>
      <p:grpSp>
        <p:nvGrpSpPr>
          <p:cNvPr id="34" name="Gruppieren 33"/>
          <p:cNvGrpSpPr/>
          <p:nvPr/>
        </p:nvGrpSpPr>
        <p:grpSpPr>
          <a:xfrm>
            <a:off x="1638900" y="1410600"/>
            <a:ext cx="8915400" cy="4953000"/>
            <a:chOff x="76200" y="1219200"/>
            <a:chExt cx="8915400" cy="4953000"/>
          </a:xfrm>
        </p:grpSpPr>
        <p:sp>
          <p:nvSpPr>
            <p:cNvPr id="4" name="Rectangle 5"/>
            <p:cNvSpPr>
              <a:spLocks noChangeArrowheads="1"/>
            </p:cNvSpPr>
            <p:nvPr/>
          </p:nvSpPr>
          <p:spPr bwMode="white">
            <a:xfrm>
              <a:off x="7335838" y="5084763"/>
              <a:ext cx="12684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Controlling Area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8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(see Controlling unit)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white">
            <a:xfrm>
              <a:off x="7113588" y="5516563"/>
              <a:ext cx="14636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Operating Concern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de-DE" altLang="de-DE" sz="8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(see Controlling unit)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white">
            <a:xfrm>
              <a:off x="7747000" y="3933825"/>
              <a:ext cx="8302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44475" indent="-244475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Company</a:t>
              </a:r>
            </a:p>
            <a:p>
              <a:pPr algn="r" eaLnBrk="1" hangingPunct="1">
                <a:spcBef>
                  <a:spcPct val="0"/>
                </a:spcBef>
                <a:buClr>
                  <a:schemeClr val="accent1"/>
                </a:buClr>
                <a:buSzPct val="80000"/>
              </a:pPr>
              <a:r>
                <a:rPr lang="en-US" altLang="de-DE" sz="1200" b="0"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Code</a:t>
              </a:r>
              <a:endParaRPr lang="de-DE" altLang="de-DE" sz="800" b="0"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7" name="AutoShape 76"/>
            <p:cNvSpPr>
              <a:spLocks noChangeArrowheads="1"/>
            </p:cNvSpPr>
            <p:nvPr/>
          </p:nvSpPr>
          <p:spPr bwMode="auto">
            <a:xfrm>
              <a:off x="76200" y="1219200"/>
              <a:ext cx="8915400" cy="4953000"/>
            </a:xfrm>
            <a:prstGeom prst="parallelogram">
              <a:avLst>
                <a:gd name="adj" fmla="val 45000"/>
              </a:avLst>
            </a:prstGeom>
            <a:gradFill rotWithShape="0">
              <a:gsLst>
                <a:gs pos="0">
                  <a:srgbClr val="0050A8"/>
                </a:gs>
                <a:gs pos="100000">
                  <a:srgbClr val="B5C1E9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B5C1E9"/>
              </a:extrusionClr>
              <a:contourClr>
                <a:srgbClr val="0050A8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8" name="Rectangle 77"/>
            <p:cNvSpPr>
              <a:spLocks noChangeArrowheads="1"/>
            </p:cNvSpPr>
            <p:nvPr/>
          </p:nvSpPr>
          <p:spPr bwMode="auto">
            <a:xfrm>
              <a:off x="177799" y="5862638"/>
              <a:ext cx="2616815" cy="293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/>
                <a:t>Client Global Bike</a:t>
              </a:r>
            </a:p>
          </p:txBody>
        </p:sp>
        <p:sp>
          <p:nvSpPr>
            <p:cNvPr id="9" name="AutoShape 78"/>
            <p:cNvSpPr>
              <a:spLocks noChangeArrowheads="1"/>
            </p:cNvSpPr>
            <p:nvPr/>
          </p:nvSpPr>
          <p:spPr bwMode="auto">
            <a:xfrm>
              <a:off x="304800" y="1293813"/>
              <a:ext cx="8534400" cy="4568825"/>
            </a:xfrm>
            <a:prstGeom prst="parallelogram">
              <a:avLst>
                <a:gd name="adj" fmla="val 45065"/>
              </a:avLst>
            </a:prstGeom>
            <a:gradFill rotWithShape="0">
              <a:gsLst>
                <a:gs pos="0">
                  <a:srgbClr val="D9395F"/>
                </a:gs>
                <a:gs pos="100000">
                  <a:srgbClr val="641A2C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D9395F"/>
              </a:extrusionClr>
              <a:contourClr>
                <a:srgbClr val="D9395F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>
                <a:solidFill>
                  <a:srgbClr val="F8F8F8"/>
                </a:solidFill>
              </a:endParaRPr>
            </a:p>
          </p:txBody>
        </p:sp>
        <p:sp>
          <p:nvSpPr>
            <p:cNvPr id="10" name="Text Box 79"/>
            <p:cNvSpPr txBox="1">
              <a:spLocks noChangeArrowheads="1"/>
            </p:cNvSpPr>
            <p:nvPr/>
          </p:nvSpPr>
          <p:spPr bwMode="auto">
            <a:xfrm>
              <a:off x="228600" y="5572125"/>
              <a:ext cx="3695700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cs typeface="Times New Roman" panose="02020603050405020304" pitchFamily="18" charset="0"/>
                </a:rPr>
                <a:t>  Operating Concern (global) GL00</a:t>
              </a:r>
            </a:p>
          </p:txBody>
        </p:sp>
        <p:sp>
          <p:nvSpPr>
            <p:cNvPr id="11" name="AutoShape 80"/>
            <p:cNvSpPr>
              <a:spLocks noChangeArrowheads="1"/>
            </p:cNvSpPr>
            <p:nvPr/>
          </p:nvSpPr>
          <p:spPr bwMode="auto">
            <a:xfrm>
              <a:off x="2924175" y="1365250"/>
              <a:ext cx="3952875" cy="4121150"/>
            </a:xfrm>
            <a:prstGeom prst="parallelogram">
              <a:avLst>
                <a:gd name="adj" fmla="val 46384"/>
              </a:avLst>
            </a:prstGeom>
            <a:solidFill>
              <a:srgbClr val="FFCC99"/>
            </a:soli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FFCC99"/>
              </a:extrusionClr>
              <a:contourClr>
                <a:srgbClr val="FFCC99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>
                <a:solidFill>
                  <a:srgbClr val="F8F8F8"/>
                </a:solidFill>
              </a:endParaRPr>
            </a:p>
          </p:txBody>
        </p:sp>
        <p:sp>
          <p:nvSpPr>
            <p:cNvPr id="12" name="Text Box 81"/>
            <p:cNvSpPr txBox="1">
              <a:spLocks noChangeArrowheads="1"/>
            </p:cNvSpPr>
            <p:nvPr/>
          </p:nvSpPr>
          <p:spPr bwMode="auto">
            <a:xfrm>
              <a:off x="2924175" y="5195888"/>
              <a:ext cx="2376488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cs typeface="Times New Roman" panose="02020603050405020304" pitchFamily="18" charset="0"/>
                </a:rPr>
                <a:t>CA Europe EU00</a:t>
              </a:r>
            </a:p>
          </p:txBody>
        </p:sp>
        <p:sp>
          <p:nvSpPr>
            <p:cNvPr id="13" name="AutoShape 82"/>
            <p:cNvSpPr>
              <a:spLocks noChangeArrowheads="1"/>
            </p:cNvSpPr>
            <p:nvPr/>
          </p:nvSpPr>
          <p:spPr bwMode="auto">
            <a:xfrm>
              <a:off x="539750" y="1370013"/>
              <a:ext cx="3960813" cy="4121150"/>
            </a:xfrm>
            <a:prstGeom prst="parallelogram">
              <a:avLst>
                <a:gd name="adj" fmla="val 46894"/>
              </a:avLst>
            </a:prstGeom>
            <a:solidFill>
              <a:srgbClr val="FFCC99"/>
            </a:soli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FFCC99"/>
              </a:extrusionClr>
              <a:contourClr>
                <a:srgbClr val="FFCC99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>
                <a:solidFill>
                  <a:srgbClr val="F8F8F8"/>
                </a:solidFill>
              </a:endParaRPr>
            </a:p>
          </p:txBody>
        </p:sp>
        <p:sp>
          <p:nvSpPr>
            <p:cNvPr id="14" name="Text Box 83"/>
            <p:cNvSpPr txBox="1">
              <a:spLocks noChangeArrowheads="1"/>
            </p:cNvSpPr>
            <p:nvPr/>
          </p:nvSpPr>
          <p:spPr bwMode="auto">
            <a:xfrm>
              <a:off x="539750" y="5200650"/>
              <a:ext cx="2160588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cs typeface="Times New Roman" panose="02020603050405020304" pitchFamily="18" charset="0"/>
                </a:rPr>
                <a:t>CA North Am. NA00</a:t>
              </a:r>
            </a:p>
          </p:txBody>
        </p:sp>
        <p:sp>
          <p:nvSpPr>
            <p:cNvPr id="15" name="AutoShape 84"/>
            <p:cNvSpPr>
              <a:spLocks noChangeArrowheads="1"/>
            </p:cNvSpPr>
            <p:nvPr/>
          </p:nvSpPr>
          <p:spPr bwMode="auto">
            <a:xfrm>
              <a:off x="5370513" y="1360488"/>
              <a:ext cx="3305175" cy="4121150"/>
            </a:xfrm>
            <a:prstGeom prst="parallelogram">
              <a:avLst>
                <a:gd name="adj" fmla="val 57060"/>
              </a:avLst>
            </a:prstGeom>
            <a:solidFill>
              <a:srgbClr val="969696"/>
            </a:soli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69696"/>
              </a:extrusionClr>
              <a:contourClr>
                <a:srgbClr val="96969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>
                <a:solidFill>
                  <a:srgbClr val="969696"/>
                </a:solidFill>
              </a:endParaRPr>
            </a:p>
          </p:txBody>
        </p:sp>
        <p:sp>
          <p:nvSpPr>
            <p:cNvPr id="16" name="Text Box 85"/>
            <p:cNvSpPr txBox="1">
              <a:spLocks noChangeArrowheads="1"/>
            </p:cNvSpPr>
            <p:nvPr/>
          </p:nvSpPr>
          <p:spPr bwMode="auto">
            <a:xfrm>
              <a:off x="5372100" y="5191125"/>
              <a:ext cx="1720850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DDDDDD"/>
                  </a:solidFill>
                  <a:cs typeface="Times New Roman" panose="02020603050405020304" pitchFamily="18" charset="0"/>
                </a:rPr>
                <a:t>CA Asia AS00</a:t>
              </a:r>
            </a:p>
          </p:txBody>
        </p:sp>
        <p:sp>
          <p:nvSpPr>
            <p:cNvPr id="17" name="AutoShape 86"/>
            <p:cNvSpPr>
              <a:spLocks noChangeArrowheads="1"/>
            </p:cNvSpPr>
            <p:nvPr/>
          </p:nvSpPr>
          <p:spPr bwMode="auto">
            <a:xfrm>
              <a:off x="755650" y="1484313"/>
              <a:ext cx="7704138" cy="3600450"/>
            </a:xfrm>
            <a:prstGeom prst="parallelogram">
              <a:avLst>
                <a:gd name="adj" fmla="val 45530"/>
              </a:avLst>
            </a:prstGeom>
            <a:gradFill rotWithShape="0">
              <a:gsLst>
                <a:gs pos="0">
                  <a:srgbClr val="0050A8"/>
                </a:gs>
                <a:gs pos="100000">
                  <a:srgbClr val="B5C1E9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B5C1E9"/>
              </a:extrusionClr>
              <a:contourClr>
                <a:srgbClr val="0050A8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18" name="Text Box 87"/>
            <p:cNvSpPr txBox="1">
              <a:spLocks noChangeArrowheads="1"/>
            </p:cNvSpPr>
            <p:nvPr/>
          </p:nvSpPr>
          <p:spPr bwMode="auto">
            <a:xfrm>
              <a:off x="827088" y="4797425"/>
              <a:ext cx="4321175" cy="2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cs typeface="Times New Roman" panose="02020603050405020304" pitchFamily="18" charset="0"/>
                </a:rPr>
                <a:t>Credit Control Area (global) GL00</a:t>
              </a:r>
            </a:p>
          </p:txBody>
        </p:sp>
        <p:sp>
          <p:nvSpPr>
            <p:cNvPr id="19" name="AutoShape 88"/>
            <p:cNvSpPr>
              <a:spLocks noChangeArrowheads="1"/>
            </p:cNvSpPr>
            <p:nvPr/>
          </p:nvSpPr>
          <p:spPr bwMode="auto">
            <a:xfrm>
              <a:off x="971550" y="1557338"/>
              <a:ext cx="7345363" cy="3167062"/>
            </a:xfrm>
            <a:prstGeom prst="parallelogram">
              <a:avLst>
                <a:gd name="adj" fmla="val 46365"/>
              </a:avLst>
            </a:prstGeom>
            <a:gradFill rotWithShape="0">
              <a:gsLst>
                <a:gs pos="0">
                  <a:srgbClr val="D6A4F4"/>
                </a:gs>
                <a:gs pos="100000">
                  <a:srgbClr val="634C71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D6A4F4"/>
              </a:extrusionClr>
              <a:contourClr>
                <a:srgbClr val="D6A4F4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>
                <a:solidFill>
                  <a:srgbClr val="F8F8F8"/>
                </a:solidFill>
              </a:endParaRPr>
            </a:p>
          </p:txBody>
        </p:sp>
        <p:sp>
          <p:nvSpPr>
            <p:cNvPr id="20" name="Text Box 89"/>
            <p:cNvSpPr txBox="1">
              <a:spLocks noChangeArrowheads="1"/>
            </p:cNvSpPr>
            <p:nvPr/>
          </p:nvSpPr>
          <p:spPr bwMode="auto">
            <a:xfrm>
              <a:off x="1042988" y="4437063"/>
              <a:ext cx="4422775" cy="290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1600">
                  <a:cs typeface="Times New Roman" panose="02020603050405020304" pitchFamily="18" charset="0"/>
                </a:rPr>
                <a:t>Chart of Accounts (global) GL00</a:t>
              </a:r>
            </a:p>
          </p:txBody>
        </p:sp>
        <p:sp>
          <p:nvSpPr>
            <p:cNvPr id="21" name="AutoShape 90"/>
            <p:cNvSpPr>
              <a:spLocks noChangeArrowheads="1"/>
            </p:cNvSpPr>
            <p:nvPr/>
          </p:nvSpPr>
          <p:spPr bwMode="auto">
            <a:xfrm>
              <a:off x="1258888" y="1628775"/>
              <a:ext cx="2233612" cy="2663825"/>
            </a:xfrm>
            <a:prstGeom prst="parallelogram">
              <a:avLst>
                <a:gd name="adj" fmla="val 54685"/>
              </a:avLst>
            </a:prstGeom>
            <a:gradFill rotWithShape="0">
              <a:gsLst>
                <a:gs pos="0">
                  <a:srgbClr val="99FF66"/>
                </a:gs>
                <a:gs pos="100000">
                  <a:srgbClr val="47762F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9FF66"/>
              </a:extrusionClr>
              <a:contourClr>
                <a:srgbClr val="99FF6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22" name="Text Box 91"/>
            <p:cNvSpPr txBox="1">
              <a:spLocks noChangeArrowheads="1"/>
            </p:cNvSpPr>
            <p:nvPr/>
          </p:nvSpPr>
          <p:spPr bwMode="auto">
            <a:xfrm>
              <a:off x="1331913" y="4005263"/>
              <a:ext cx="1282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/>
                <a:t>CC US00</a:t>
              </a:r>
              <a:r>
                <a:rPr lang="en-US" altLang="de-DE" sz="1400"/>
                <a:t>     </a:t>
              </a:r>
            </a:p>
          </p:txBody>
        </p:sp>
        <p:sp>
          <p:nvSpPr>
            <p:cNvPr id="23" name="AutoShape 92"/>
            <p:cNvSpPr>
              <a:spLocks noChangeArrowheads="1"/>
            </p:cNvSpPr>
            <p:nvPr/>
          </p:nvSpPr>
          <p:spPr bwMode="auto">
            <a:xfrm>
              <a:off x="2411413" y="1628775"/>
              <a:ext cx="1800225" cy="2663825"/>
            </a:xfrm>
            <a:prstGeom prst="parallelogram">
              <a:avLst>
                <a:gd name="adj" fmla="val 67514"/>
              </a:avLst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69696"/>
              </a:extrusionClr>
              <a:contourClr>
                <a:srgbClr val="96969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24" name="Text Box 93"/>
            <p:cNvSpPr txBox="1">
              <a:spLocks noChangeArrowheads="1"/>
            </p:cNvSpPr>
            <p:nvPr/>
          </p:nvSpPr>
          <p:spPr bwMode="auto">
            <a:xfrm rot="-3927524">
              <a:off x="2366963" y="3638550"/>
              <a:ext cx="1047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DDDDDD"/>
                  </a:solidFill>
                </a:rPr>
                <a:t>CC CA00</a:t>
              </a:r>
              <a:endParaRPr lang="en-US" altLang="de-DE" sz="1400">
                <a:solidFill>
                  <a:srgbClr val="DDDDDD"/>
                </a:solidFill>
              </a:endParaRPr>
            </a:p>
          </p:txBody>
        </p:sp>
        <p:sp>
          <p:nvSpPr>
            <p:cNvPr id="25" name="AutoShape 94"/>
            <p:cNvSpPr>
              <a:spLocks noChangeArrowheads="1"/>
            </p:cNvSpPr>
            <p:nvPr/>
          </p:nvSpPr>
          <p:spPr bwMode="auto">
            <a:xfrm>
              <a:off x="3419475" y="1628775"/>
              <a:ext cx="2233613" cy="2663825"/>
            </a:xfrm>
            <a:prstGeom prst="parallelogram">
              <a:avLst>
                <a:gd name="adj" fmla="val 54685"/>
              </a:avLst>
            </a:prstGeom>
            <a:gradFill rotWithShape="0">
              <a:gsLst>
                <a:gs pos="0">
                  <a:srgbClr val="99FF66"/>
                </a:gs>
                <a:gs pos="100000">
                  <a:srgbClr val="47762F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9FF66"/>
              </a:extrusionClr>
              <a:contourClr>
                <a:srgbClr val="99FF6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26" name="Text Box 95"/>
            <p:cNvSpPr txBox="1">
              <a:spLocks noChangeArrowheads="1"/>
            </p:cNvSpPr>
            <p:nvPr/>
          </p:nvSpPr>
          <p:spPr bwMode="auto">
            <a:xfrm>
              <a:off x="3482975" y="4000500"/>
              <a:ext cx="12827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/>
                <a:t>CC DE00</a:t>
              </a:r>
              <a:r>
                <a:rPr lang="en-US" altLang="de-DE" sz="1400"/>
                <a:t>     </a:t>
              </a:r>
            </a:p>
          </p:txBody>
        </p:sp>
        <p:sp>
          <p:nvSpPr>
            <p:cNvPr id="27" name="AutoShape 96"/>
            <p:cNvSpPr>
              <a:spLocks noChangeArrowheads="1"/>
            </p:cNvSpPr>
            <p:nvPr/>
          </p:nvSpPr>
          <p:spPr bwMode="auto">
            <a:xfrm>
              <a:off x="4572000" y="1628775"/>
              <a:ext cx="1800225" cy="2663825"/>
            </a:xfrm>
            <a:prstGeom prst="parallelogram">
              <a:avLst>
                <a:gd name="adj" fmla="val 67514"/>
              </a:avLst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69696"/>
              </a:extrusionClr>
              <a:contourClr>
                <a:srgbClr val="96969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28" name="Text Box 97"/>
            <p:cNvSpPr txBox="1">
              <a:spLocks noChangeArrowheads="1"/>
            </p:cNvSpPr>
            <p:nvPr/>
          </p:nvSpPr>
          <p:spPr bwMode="auto">
            <a:xfrm rot="-3927524">
              <a:off x="4521200" y="3665538"/>
              <a:ext cx="10604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DDDDDD"/>
                  </a:solidFill>
                </a:rPr>
                <a:t>CC GB00</a:t>
              </a:r>
              <a:endParaRPr lang="en-US" altLang="de-DE" sz="1400">
                <a:solidFill>
                  <a:srgbClr val="DDDDDD"/>
                </a:solidFill>
              </a:endParaRPr>
            </a:p>
          </p:txBody>
        </p:sp>
        <p:sp>
          <p:nvSpPr>
            <p:cNvPr id="29" name="AutoShape 98"/>
            <p:cNvSpPr>
              <a:spLocks noChangeArrowheads="1"/>
            </p:cNvSpPr>
            <p:nvPr/>
          </p:nvSpPr>
          <p:spPr bwMode="auto">
            <a:xfrm>
              <a:off x="5651500" y="1700213"/>
              <a:ext cx="1800225" cy="2663825"/>
            </a:xfrm>
            <a:prstGeom prst="parallelogram">
              <a:avLst>
                <a:gd name="adj" fmla="val 67514"/>
              </a:avLst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69696"/>
              </a:extrusionClr>
              <a:contourClr>
                <a:srgbClr val="96969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30" name="AutoShape 99"/>
            <p:cNvSpPr>
              <a:spLocks noChangeArrowheads="1"/>
            </p:cNvSpPr>
            <p:nvPr/>
          </p:nvSpPr>
          <p:spPr bwMode="auto">
            <a:xfrm>
              <a:off x="6324600" y="1700213"/>
              <a:ext cx="1800225" cy="2663825"/>
            </a:xfrm>
            <a:prstGeom prst="parallelogram">
              <a:avLst>
                <a:gd name="adj" fmla="val 67514"/>
              </a:avLst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969696"/>
              </a:extrusionClr>
              <a:contourClr>
                <a:srgbClr val="969696"/>
              </a:contourClr>
            </a:sp3d>
          </p:spPr>
          <p:txBody>
            <a:bodyPr wrap="none" lIns="0" tIns="0" rIns="0" bIns="0" anchor="b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de-DE" altLang="de-DE" sz="1400"/>
            </a:p>
          </p:txBody>
        </p:sp>
        <p:sp>
          <p:nvSpPr>
            <p:cNvPr id="31" name="AutoShape 100"/>
            <p:cNvSpPr>
              <a:spLocks noChangeArrowheads="1"/>
            </p:cNvSpPr>
            <p:nvPr/>
          </p:nvSpPr>
          <p:spPr bwMode="auto">
            <a:xfrm>
              <a:off x="1600200" y="1941513"/>
              <a:ext cx="7239000" cy="381000"/>
            </a:xfrm>
            <a:prstGeom prst="parallelogram">
              <a:avLst>
                <a:gd name="adj" fmla="val 43894"/>
              </a:avLst>
            </a:prstGeom>
            <a:gradFill rotWithShape="0">
              <a:gsLst>
                <a:gs pos="0">
                  <a:srgbClr val="1FD985"/>
                </a:gs>
                <a:gs pos="100000">
                  <a:srgbClr val="12824F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scene3d>
              <a:camera prst="legacyObliqueBottom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1FD985"/>
              </a:extrusionClr>
              <a:contourClr>
                <a:srgbClr val="1FD985"/>
              </a:contourClr>
            </a:sp3d>
          </p:spPr>
          <p:txBody>
            <a:bodyPr wrap="none" lIns="0" tIns="0" rIns="0" bIns="0" anchor="ctr">
              <a:flatTx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FFFF66"/>
                  </a:solidFill>
                </a:rPr>
                <a:t>Business Area – Bikes BI00</a:t>
              </a:r>
            </a:p>
          </p:txBody>
        </p:sp>
        <p:sp>
          <p:nvSpPr>
            <p:cNvPr id="32" name="Text Box 101"/>
            <p:cNvSpPr txBox="1">
              <a:spLocks noChangeArrowheads="1"/>
            </p:cNvSpPr>
            <p:nvPr/>
          </p:nvSpPr>
          <p:spPr bwMode="auto">
            <a:xfrm rot="-3927524">
              <a:off x="5584825" y="3711575"/>
              <a:ext cx="10477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DDDDDD"/>
                  </a:solidFill>
                </a:rPr>
                <a:t>CC AU00</a:t>
              </a:r>
              <a:endParaRPr lang="en-US" altLang="de-DE" sz="1400">
                <a:solidFill>
                  <a:srgbClr val="DDDDDD"/>
                </a:solidFill>
              </a:endParaRPr>
            </a:p>
          </p:txBody>
        </p:sp>
        <p:sp>
          <p:nvSpPr>
            <p:cNvPr id="33" name="Text Box 102"/>
            <p:cNvSpPr txBox="1">
              <a:spLocks noChangeArrowheads="1"/>
            </p:cNvSpPr>
            <p:nvPr/>
          </p:nvSpPr>
          <p:spPr bwMode="auto">
            <a:xfrm rot="-3927524">
              <a:off x="6327775" y="3727450"/>
              <a:ext cx="10033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>
                  <a:solidFill>
                    <a:srgbClr val="DDDDDD"/>
                  </a:solidFill>
                </a:rPr>
                <a:t>CC JP00</a:t>
              </a:r>
              <a:endParaRPr lang="en-US" altLang="de-DE" sz="1400">
                <a:solidFill>
                  <a:srgbClr val="DDDDD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03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Agenda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Organizational Structure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pPr>
              <a:tabLst>
                <a:tab pos="1971675" algn="l"/>
              </a:tabLst>
            </a:pPr>
            <a:r>
              <a:rPr lang="en-US" altLang="de-DE" dirty="0"/>
              <a:t>FI Master Data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Processes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Reporting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 marL="0" indent="0">
              <a:buNone/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89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General Ledger (G/L) Accounts </a:t>
            </a:r>
          </a:p>
          <a:p>
            <a:pPr lvl="1"/>
            <a:r>
              <a:rPr lang="en-US" altLang="de-DE" dirty="0"/>
              <a:t>The unique combination of Company Code and Chart of Account creates a data storage area called a General Ledger.</a:t>
            </a:r>
          </a:p>
          <a:p>
            <a:pPr lvl="1"/>
            <a:r>
              <a:rPr lang="en-US" altLang="de-DE" dirty="0"/>
              <a:t>The General Ledger contains a listing of the transactions effecting each account in the Chart of Accounts and the respective account balance.</a:t>
            </a:r>
          </a:p>
          <a:p>
            <a:pPr lvl="1"/>
            <a:r>
              <a:rPr lang="en-US" altLang="de-DE" dirty="0"/>
              <a:t>It is utilized in the preparation of financial accounting statements.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Master Data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17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Customer and Vendor Master Data</a:t>
            </a:r>
          </a:p>
          <a:p>
            <a:pPr lvl="1"/>
            <a:r>
              <a:rPr lang="en-US" altLang="de-DE" dirty="0"/>
              <a:t>Customer and vendor account balances are maintained in FI through fully integrated accounts receivable and accounts payable </a:t>
            </a:r>
            <a:r>
              <a:rPr lang="en-US" altLang="de-DE" dirty="0" smtClean="0"/>
              <a:t>sub-ledgers.</a:t>
            </a:r>
            <a:endParaRPr lang="en-US" altLang="de-DE" dirty="0"/>
          </a:p>
          <a:p>
            <a:pPr lvl="1"/>
            <a:r>
              <a:rPr lang="en-US" altLang="de-DE" dirty="0"/>
              <a:t>Financial postings for customers and vendors are made directly to their respective individual accounts and accompanied by a concurrent automatic posting to the General Ledger.</a:t>
            </a:r>
            <a:endParaRPr lang="de-DE" alt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FI Master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58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Accounts Receivable </a:t>
            </a:r>
            <a:r>
              <a:rPr lang="en-US" altLang="de-DE" dirty="0" smtClean="0"/>
              <a:t>Sub-Ledger </a:t>
            </a:r>
            <a:r>
              <a:rPr lang="en-US" altLang="de-DE" dirty="0"/>
              <a:t>(FI-AR)</a:t>
            </a:r>
          </a:p>
          <a:p>
            <a:pPr lvl="1"/>
            <a:r>
              <a:rPr lang="en-US" altLang="de-DE" dirty="0"/>
              <a:t>Information with respect to customers who purchase the enterprise’s goods and services such as sales and payments made</a:t>
            </a:r>
          </a:p>
          <a:p>
            <a:pPr lvl="1"/>
            <a:r>
              <a:rPr lang="en-US" altLang="de-DE" dirty="0"/>
              <a:t>Substantive and important integration between Sales and Distribution (SD) and Financial Accounting (FI)</a:t>
            </a:r>
          </a:p>
          <a:p>
            <a:pPr lvl="1"/>
            <a:r>
              <a:rPr lang="en-US" altLang="de-DE" dirty="0"/>
              <a:t>Billings in SD generate FI journal entries for sales activity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Customer Accounts</a:t>
            </a:r>
            <a:endParaRPr lang="de-DE"/>
          </a:p>
        </p:txBody>
      </p:sp>
      <p:grpSp>
        <p:nvGrpSpPr>
          <p:cNvPr id="44" name="Gruppieren 43"/>
          <p:cNvGrpSpPr/>
          <p:nvPr/>
        </p:nvGrpSpPr>
        <p:grpSpPr>
          <a:xfrm>
            <a:off x="2283425" y="3281183"/>
            <a:ext cx="7626350" cy="2801938"/>
            <a:chOff x="755650" y="3219450"/>
            <a:chExt cx="7626350" cy="2801938"/>
          </a:xfrm>
        </p:grpSpPr>
        <p:sp>
          <p:nvSpPr>
            <p:cNvPr id="45" name="Rectangle 6"/>
            <p:cNvSpPr>
              <a:spLocks noChangeArrowheads="1"/>
            </p:cNvSpPr>
            <p:nvPr/>
          </p:nvSpPr>
          <p:spPr bwMode="auto">
            <a:xfrm>
              <a:off x="5561013" y="3219450"/>
              <a:ext cx="2820987" cy="2801938"/>
            </a:xfrm>
            <a:prstGeom prst="rect">
              <a:avLst/>
            </a:prstGeom>
            <a:solidFill>
              <a:srgbClr val="DBB40D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5561013" y="3357563"/>
              <a:ext cx="2820987" cy="67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2000">
                  <a:solidFill>
                    <a:srgbClr val="000000"/>
                  </a:solidFill>
                </a:rPr>
                <a:t> </a:t>
              </a:r>
              <a:r>
                <a:rPr lang="en-US" altLang="de-DE" sz="1800">
                  <a:solidFill>
                    <a:srgbClr val="000000"/>
                  </a:solidFill>
                </a:rPr>
                <a:t>Accounts Payable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800">
                  <a:solidFill>
                    <a:srgbClr val="000000"/>
                  </a:solidFill>
                </a:rPr>
                <a:t>(General Ledger)</a:t>
              </a:r>
            </a:p>
          </p:txBody>
        </p:sp>
        <p:grpSp>
          <p:nvGrpSpPr>
            <p:cNvPr id="47" name="Group 8"/>
            <p:cNvGrpSpPr>
              <a:grpSpLocks/>
            </p:cNvGrpSpPr>
            <p:nvPr/>
          </p:nvGrpSpPr>
          <p:grpSpPr bwMode="auto">
            <a:xfrm>
              <a:off x="5713413" y="4019550"/>
              <a:ext cx="2439987" cy="1839913"/>
              <a:chOff x="540" y="1861"/>
              <a:chExt cx="1728" cy="1323"/>
            </a:xfrm>
          </p:grpSpPr>
          <p:sp>
            <p:nvSpPr>
              <p:cNvPr id="81" name="Line 9"/>
              <p:cNvSpPr>
                <a:spLocks noChangeShapeType="1"/>
              </p:cNvSpPr>
              <p:nvPr/>
            </p:nvSpPr>
            <p:spPr bwMode="auto">
              <a:xfrm>
                <a:off x="540" y="1861"/>
                <a:ext cx="172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82" name="Line 10"/>
              <p:cNvSpPr>
                <a:spLocks noChangeShapeType="1"/>
              </p:cNvSpPr>
              <p:nvPr/>
            </p:nvSpPr>
            <p:spPr bwMode="auto">
              <a:xfrm>
                <a:off x="1428" y="1862"/>
                <a:ext cx="0" cy="132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>
              <a:off x="7092950" y="4221163"/>
              <a:ext cx="914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2000">
                  <a:solidFill>
                    <a:srgbClr val="000000"/>
                  </a:solidFill>
                </a:rPr>
                <a:t>850</a:t>
              </a:r>
            </a:p>
          </p:txBody>
        </p:sp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2967038" y="3219450"/>
              <a:ext cx="1982787" cy="1376363"/>
              <a:chOff x="1872" y="1152"/>
              <a:chExt cx="1248" cy="1344"/>
            </a:xfrm>
          </p:grpSpPr>
          <p:sp>
            <p:nvSpPr>
              <p:cNvPr id="75" name="Rectangle 13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6" name="Group 14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79" name="Line 15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80" name="Line 16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77" name="Text Box 17"/>
              <p:cNvSpPr txBox="1">
                <a:spLocks noChangeArrowheads="1"/>
              </p:cNvSpPr>
              <p:nvPr/>
            </p:nvSpPr>
            <p:spPr bwMode="auto">
              <a:xfrm>
                <a:off x="2056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 dirty="0" smtClean="0">
                    <a:solidFill>
                      <a:schemeClr val="bg1"/>
                    </a:solidFill>
                  </a:rPr>
                  <a:t>300</a:t>
                </a:r>
                <a:endParaRPr lang="en-US" altLang="de-DE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 Box 18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 dirty="0" smtClean="0">
                    <a:solidFill>
                      <a:schemeClr val="bg1"/>
                    </a:solidFill>
                  </a:rPr>
                  <a:t>Customer 142</a:t>
                </a:r>
                <a:endParaRPr lang="en-US" altLang="de-DE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19"/>
            <p:cNvGrpSpPr>
              <a:grpSpLocks/>
            </p:cNvGrpSpPr>
            <p:nvPr/>
          </p:nvGrpSpPr>
          <p:grpSpPr bwMode="auto">
            <a:xfrm>
              <a:off x="755650" y="3219450"/>
              <a:ext cx="1982788" cy="1376363"/>
              <a:chOff x="1872" y="1152"/>
              <a:chExt cx="1248" cy="1344"/>
            </a:xfrm>
          </p:grpSpPr>
          <p:sp>
            <p:nvSpPr>
              <p:cNvPr id="69" name="Rectangle 20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73" name="Line 22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74" name="Line 23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71" name="Text Box 24"/>
              <p:cNvSpPr txBox="1">
                <a:spLocks noChangeArrowheads="1"/>
              </p:cNvSpPr>
              <p:nvPr/>
            </p:nvSpPr>
            <p:spPr bwMode="auto">
              <a:xfrm>
                <a:off x="2058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 dirty="0">
                    <a:solidFill>
                      <a:schemeClr val="bg1"/>
                    </a:solidFill>
                  </a:rPr>
                  <a:t>1</a:t>
                </a:r>
                <a:r>
                  <a:rPr lang="en-US" altLang="de-DE" sz="2000" dirty="0" smtClean="0">
                    <a:solidFill>
                      <a:schemeClr val="bg1"/>
                    </a:solidFill>
                  </a:rPr>
                  <a:t>00</a:t>
                </a:r>
                <a:endParaRPr lang="en-US" altLang="de-DE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 Box 25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 dirty="0" smtClean="0">
                    <a:solidFill>
                      <a:schemeClr val="bg1"/>
                    </a:solidFill>
                  </a:rPr>
                  <a:t>Customer 189</a:t>
                </a:r>
                <a:endParaRPr lang="en-US" altLang="de-DE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26"/>
            <p:cNvGrpSpPr>
              <a:grpSpLocks/>
            </p:cNvGrpSpPr>
            <p:nvPr/>
          </p:nvGrpSpPr>
          <p:grpSpPr bwMode="auto">
            <a:xfrm>
              <a:off x="755650" y="4645025"/>
              <a:ext cx="1982788" cy="1376363"/>
              <a:chOff x="1872" y="1152"/>
              <a:chExt cx="1248" cy="1344"/>
            </a:xfrm>
          </p:grpSpPr>
          <p:sp>
            <p:nvSpPr>
              <p:cNvPr id="63" name="Rectangle 27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28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67" name="Line 29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68" name="Line 30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65" name="Text Box 31"/>
              <p:cNvSpPr txBox="1">
                <a:spLocks noChangeArrowheads="1"/>
              </p:cNvSpPr>
              <p:nvPr/>
            </p:nvSpPr>
            <p:spPr bwMode="auto">
              <a:xfrm>
                <a:off x="2058" y="1664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 dirty="0" smtClean="0">
                    <a:solidFill>
                      <a:schemeClr val="bg1"/>
                    </a:solidFill>
                  </a:rPr>
                  <a:t>400</a:t>
                </a:r>
                <a:endParaRPr lang="en-US" altLang="de-DE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 Box 32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 dirty="0" smtClean="0">
                    <a:solidFill>
                      <a:schemeClr val="bg1"/>
                    </a:solidFill>
                  </a:rPr>
                  <a:t>Customer 135</a:t>
                </a:r>
                <a:endParaRPr lang="en-US" altLang="de-DE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33"/>
            <p:cNvGrpSpPr>
              <a:grpSpLocks/>
            </p:cNvGrpSpPr>
            <p:nvPr/>
          </p:nvGrpSpPr>
          <p:grpSpPr bwMode="auto">
            <a:xfrm>
              <a:off x="2967038" y="4645025"/>
              <a:ext cx="1982787" cy="1376363"/>
              <a:chOff x="1872" y="1152"/>
              <a:chExt cx="1248" cy="1344"/>
            </a:xfrm>
          </p:grpSpPr>
          <p:sp>
            <p:nvSpPr>
              <p:cNvPr id="57" name="Rectangle 34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8" name="Group 35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61" name="Line 36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62" name="Line 37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59" name="Text Box 38"/>
              <p:cNvSpPr txBox="1">
                <a:spLocks noChangeArrowheads="1"/>
              </p:cNvSpPr>
              <p:nvPr/>
            </p:nvSpPr>
            <p:spPr bwMode="auto">
              <a:xfrm>
                <a:off x="2012" y="1659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 dirty="0" smtClean="0">
                    <a:solidFill>
                      <a:schemeClr val="bg1"/>
                    </a:solidFill>
                  </a:rPr>
                  <a:t>150</a:t>
                </a:r>
                <a:endParaRPr lang="en-US" altLang="de-DE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 Box 39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 dirty="0" smtClean="0">
                    <a:solidFill>
                      <a:schemeClr val="bg1"/>
                    </a:solidFill>
                  </a:rPr>
                  <a:t>Customer 123</a:t>
                </a:r>
                <a:endParaRPr lang="en-US" altLang="de-DE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Line 40"/>
            <p:cNvSpPr>
              <a:spLocks noChangeShapeType="1"/>
            </p:cNvSpPr>
            <p:nvPr/>
          </p:nvSpPr>
          <p:spPr bwMode="auto">
            <a:xfrm>
              <a:off x="1614996" y="3687149"/>
              <a:ext cx="5546217" cy="71181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Line 41"/>
            <p:cNvSpPr>
              <a:spLocks noChangeShapeType="1"/>
            </p:cNvSpPr>
            <p:nvPr/>
          </p:nvSpPr>
          <p:spPr bwMode="auto">
            <a:xfrm>
              <a:off x="3826740" y="3702198"/>
              <a:ext cx="3334474" cy="64755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Line 42"/>
            <p:cNvSpPr>
              <a:spLocks noChangeShapeType="1"/>
            </p:cNvSpPr>
            <p:nvPr/>
          </p:nvSpPr>
          <p:spPr bwMode="auto">
            <a:xfrm flipV="1">
              <a:off x="3847494" y="4497387"/>
              <a:ext cx="3313720" cy="963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Line 43"/>
            <p:cNvSpPr>
              <a:spLocks noChangeShapeType="1"/>
            </p:cNvSpPr>
            <p:nvPr/>
          </p:nvSpPr>
          <p:spPr bwMode="auto">
            <a:xfrm flipV="1">
              <a:off x="1614996" y="4448175"/>
              <a:ext cx="5546217" cy="912012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9219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Accounts Payable </a:t>
            </a:r>
            <a:r>
              <a:rPr lang="en-US" altLang="de-DE" dirty="0" smtClean="0"/>
              <a:t>Sub-Ledger </a:t>
            </a:r>
            <a:r>
              <a:rPr lang="en-US" altLang="de-DE" dirty="0"/>
              <a:t>(FI-AP)</a:t>
            </a:r>
          </a:p>
          <a:p>
            <a:pPr lvl="1"/>
            <a:r>
              <a:rPr lang="en-US" altLang="de-DE" dirty="0"/>
              <a:t>Information with respect to </a:t>
            </a:r>
            <a:r>
              <a:rPr lang="en-US" altLang="de-DE" dirty="0" smtClean="0"/>
              <a:t>vendors </a:t>
            </a:r>
            <a:r>
              <a:rPr lang="en-US" altLang="de-DE" dirty="0"/>
              <a:t>from whom the enterprise purchases goods and services such as purchases and payments made</a:t>
            </a:r>
          </a:p>
          <a:p>
            <a:pPr lvl="1"/>
            <a:r>
              <a:rPr lang="en-US" altLang="de-DE" dirty="0"/>
              <a:t>Substantive and important integration between Materials Management (MM) and Financial Accounting (FI)</a:t>
            </a:r>
          </a:p>
          <a:p>
            <a:pPr lvl="1"/>
            <a:r>
              <a:rPr lang="en-US" altLang="de-DE" dirty="0"/>
              <a:t>Purchase and goods receipt activities in MM generate FI journal entries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Vendor Accounts</a:t>
            </a:r>
            <a:endParaRPr lang="de-DE"/>
          </a:p>
        </p:txBody>
      </p:sp>
      <p:grpSp>
        <p:nvGrpSpPr>
          <p:cNvPr id="42" name="Gruppieren 41"/>
          <p:cNvGrpSpPr/>
          <p:nvPr/>
        </p:nvGrpSpPr>
        <p:grpSpPr>
          <a:xfrm>
            <a:off x="2283425" y="3281183"/>
            <a:ext cx="7626350" cy="2801938"/>
            <a:chOff x="755650" y="3219450"/>
            <a:chExt cx="7626350" cy="2801938"/>
          </a:xfrm>
        </p:grpSpPr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5561013" y="3219450"/>
              <a:ext cx="2820987" cy="2801938"/>
            </a:xfrm>
            <a:prstGeom prst="rect">
              <a:avLst/>
            </a:prstGeom>
            <a:solidFill>
              <a:srgbClr val="DBB40D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5561013" y="3357563"/>
              <a:ext cx="2820987" cy="67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2000">
                  <a:solidFill>
                    <a:srgbClr val="000000"/>
                  </a:solidFill>
                </a:rPr>
                <a:t> </a:t>
              </a:r>
              <a:r>
                <a:rPr lang="en-US" altLang="de-DE" sz="1800">
                  <a:solidFill>
                    <a:srgbClr val="000000"/>
                  </a:solidFill>
                </a:rPr>
                <a:t>Accounts Payable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800">
                  <a:solidFill>
                    <a:srgbClr val="000000"/>
                  </a:solidFill>
                </a:rPr>
                <a:t>(General Ledger)</a:t>
              </a:r>
            </a:p>
          </p:txBody>
        </p: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5713413" y="4019550"/>
              <a:ext cx="2439987" cy="1839913"/>
              <a:chOff x="540" y="1861"/>
              <a:chExt cx="1728" cy="1323"/>
            </a:xfrm>
          </p:grpSpPr>
          <p:sp>
            <p:nvSpPr>
              <p:cNvPr id="7" name="Line 9"/>
              <p:cNvSpPr>
                <a:spLocks noChangeShapeType="1"/>
              </p:cNvSpPr>
              <p:nvPr/>
            </p:nvSpPr>
            <p:spPr bwMode="auto">
              <a:xfrm>
                <a:off x="540" y="1861"/>
                <a:ext cx="172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8" name="Line 10"/>
              <p:cNvSpPr>
                <a:spLocks noChangeShapeType="1"/>
              </p:cNvSpPr>
              <p:nvPr/>
            </p:nvSpPr>
            <p:spPr bwMode="auto">
              <a:xfrm>
                <a:off x="1428" y="1862"/>
                <a:ext cx="0" cy="132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7092950" y="4221163"/>
              <a:ext cx="914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de-DE" sz="2000">
                  <a:solidFill>
                    <a:srgbClr val="000000"/>
                  </a:solidFill>
                </a:rPr>
                <a:t>850</a:t>
              </a: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967038" y="3219450"/>
              <a:ext cx="1982787" cy="1376363"/>
              <a:chOff x="1872" y="1152"/>
              <a:chExt cx="1248" cy="1344"/>
            </a:xfrm>
          </p:grpSpPr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Group 14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15" name="Line 15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16" name="Line 16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13" name="Text Box 17"/>
              <p:cNvSpPr txBox="1">
                <a:spLocks noChangeArrowheads="1"/>
              </p:cNvSpPr>
              <p:nvPr/>
            </p:nvSpPr>
            <p:spPr bwMode="auto">
              <a:xfrm>
                <a:off x="2544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>
                    <a:solidFill>
                      <a:schemeClr val="bg1"/>
                    </a:solidFill>
                  </a:rPr>
                  <a:t>250</a:t>
                </a:r>
              </a:p>
            </p:txBody>
          </p:sp>
          <p:sp>
            <p:nvSpPr>
              <p:cNvPr id="14" name="Text Box 18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>
                    <a:solidFill>
                      <a:schemeClr val="bg1"/>
                    </a:solidFill>
                  </a:rPr>
                  <a:t>Vendor 100435</a:t>
                </a:r>
              </a:p>
            </p:txBody>
          </p:sp>
        </p:grpSp>
        <p:grpSp>
          <p:nvGrpSpPr>
            <p:cNvPr id="17" name="Group 19"/>
            <p:cNvGrpSpPr>
              <a:grpSpLocks/>
            </p:cNvGrpSpPr>
            <p:nvPr/>
          </p:nvGrpSpPr>
          <p:grpSpPr bwMode="auto">
            <a:xfrm>
              <a:off x="755650" y="3219450"/>
              <a:ext cx="1982788" cy="1376363"/>
              <a:chOff x="1872" y="1152"/>
              <a:chExt cx="1248" cy="1344"/>
            </a:xfrm>
          </p:grpSpPr>
          <p:sp>
            <p:nvSpPr>
              <p:cNvPr id="18" name="Rectangle 20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Group 21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22" name="Line 22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23" name="Line 23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0" name="Text Box 24"/>
              <p:cNvSpPr txBox="1">
                <a:spLocks noChangeArrowheads="1"/>
              </p:cNvSpPr>
              <p:nvPr/>
            </p:nvSpPr>
            <p:spPr bwMode="auto">
              <a:xfrm>
                <a:off x="2544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>
                    <a:solidFill>
                      <a:schemeClr val="bg1"/>
                    </a:solidFill>
                  </a:rPr>
                  <a:t>200</a:t>
                </a:r>
              </a:p>
            </p:txBody>
          </p:sp>
          <p:sp>
            <p:nvSpPr>
              <p:cNvPr id="21" name="Text Box 25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>
                    <a:solidFill>
                      <a:schemeClr val="bg1"/>
                    </a:solidFill>
                  </a:rPr>
                  <a:t>Vendor 100234</a:t>
                </a:r>
              </a:p>
            </p:txBody>
          </p:sp>
        </p:grpSp>
        <p:grpSp>
          <p:nvGrpSpPr>
            <p:cNvPr id="24" name="Group 26"/>
            <p:cNvGrpSpPr>
              <a:grpSpLocks/>
            </p:cNvGrpSpPr>
            <p:nvPr/>
          </p:nvGrpSpPr>
          <p:grpSpPr bwMode="auto">
            <a:xfrm>
              <a:off x="755650" y="4645025"/>
              <a:ext cx="1982788" cy="1376363"/>
              <a:chOff x="1872" y="1152"/>
              <a:chExt cx="1248" cy="1344"/>
            </a:xfrm>
          </p:grpSpPr>
          <p:sp>
            <p:nvSpPr>
              <p:cNvPr id="25" name="Rectangle 27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6" name="Group 28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29" name="Line 29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0" name="Line 30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27" name="Text Box 31"/>
              <p:cNvSpPr txBox="1">
                <a:spLocks noChangeArrowheads="1"/>
              </p:cNvSpPr>
              <p:nvPr/>
            </p:nvSpPr>
            <p:spPr bwMode="auto">
              <a:xfrm>
                <a:off x="2544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>
                    <a:solidFill>
                      <a:schemeClr val="bg1"/>
                    </a:solidFill>
                  </a:rPr>
                  <a:t>100</a:t>
                </a:r>
              </a:p>
            </p:txBody>
          </p:sp>
          <p:sp>
            <p:nvSpPr>
              <p:cNvPr id="28" name="Text Box 32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>
                    <a:solidFill>
                      <a:schemeClr val="bg1"/>
                    </a:solidFill>
                  </a:rPr>
                  <a:t>Vendor 100621</a:t>
                </a:r>
              </a:p>
            </p:txBody>
          </p:sp>
        </p:grpSp>
        <p:grpSp>
          <p:nvGrpSpPr>
            <p:cNvPr id="31" name="Group 33"/>
            <p:cNvGrpSpPr>
              <a:grpSpLocks/>
            </p:cNvGrpSpPr>
            <p:nvPr/>
          </p:nvGrpSpPr>
          <p:grpSpPr bwMode="auto">
            <a:xfrm>
              <a:off x="2967038" y="4645025"/>
              <a:ext cx="1982787" cy="1376363"/>
              <a:chOff x="1872" y="1152"/>
              <a:chExt cx="1248" cy="1344"/>
            </a:xfrm>
          </p:grpSpPr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>
                <a:off x="1872" y="1152"/>
                <a:ext cx="1248" cy="1344"/>
              </a:xfrm>
              <a:prstGeom prst="rect">
                <a:avLst/>
              </a:prstGeom>
              <a:solidFill>
                <a:schemeClr val="accent1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de-DE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3" name="Group 35"/>
              <p:cNvGrpSpPr>
                <a:grpSpLocks/>
              </p:cNvGrpSpPr>
              <p:nvPr/>
            </p:nvGrpSpPr>
            <p:grpSpPr bwMode="auto">
              <a:xfrm>
                <a:off x="2015" y="1488"/>
                <a:ext cx="961" cy="960"/>
                <a:chOff x="540" y="1861"/>
                <a:chExt cx="1728" cy="1323"/>
              </a:xfrm>
            </p:grpSpPr>
            <p:sp>
              <p:nvSpPr>
                <p:cNvPr id="36" name="Line 36"/>
                <p:cNvSpPr>
                  <a:spLocks noChangeShapeType="1"/>
                </p:cNvSpPr>
                <p:nvPr/>
              </p:nvSpPr>
              <p:spPr bwMode="auto">
                <a:xfrm>
                  <a:off x="540" y="1861"/>
                  <a:ext cx="172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  <p:sp>
              <p:nvSpPr>
                <p:cNvPr id="37" name="Line 37"/>
                <p:cNvSpPr>
                  <a:spLocks noChangeShapeType="1"/>
                </p:cNvSpPr>
                <p:nvPr/>
              </p:nvSpPr>
              <p:spPr bwMode="auto">
                <a:xfrm>
                  <a:off x="1428" y="1862"/>
                  <a:ext cx="0" cy="132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  <p:sp>
            <p:nvSpPr>
              <p:cNvPr id="34" name="Text Box 38"/>
              <p:cNvSpPr txBox="1">
                <a:spLocks noChangeArrowheads="1"/>
              </p:cNvSpPr>
              <p:nvPr/>
            </p:nvSpPr>
            <p:spPr bwMode="auto">
              <a:xfrm>
                <a:off x="2544" y="1536"/>
                <a:ext cx="405" cy="3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2000">
                    <a:solidFill>
                      <a:schemeClr val="bg1"/>
                    </a:solidFill>
                  </a:rPr>
                  <a:t>300</a:t>
                </a:r>
              </a:p>
            </p:txBody>
          </p:sp>
          <p:sp>
            <p:nvSpPr>
              <p:cNvPr id="35" name="Text Box 39"/>
              <p:cNvSpPr txBox="1">
                <a:spLocks noChangeArrowheads="1"/>
              </p:cNvSpPr>
              <p:nvPr/>
            </p:nvSpPr>
            <p:spPr bwMode="auto">
              <a:xfrm>
                <a:off x="1920" y="1200"/>
                <a:ext cx="1152" cy="35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48B00"/>
                  </a:buClr>
                  <a:buFont typeface="Wingdings" panose="05000000000000000000" pitchFamily="2" charset="2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de-DE" sz="1800">
                    <a:solidFill>
                      <a:schemeClr val="bg1"/>
                    </a:solidFill>
                  </a:rPr>
                  <a:t>Vendor 100846</a:t>
                </a:r>
              </a:p>
            </p:txBody>
          </p:sp>
        </p:grp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2411413" y="3789363"/>
              <a:ext cx="4749800" cy="60960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4643438" y="3860800"/>
              <a:ext cx="2517775" cy="48895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 flipV="1">
              <a:off x="4643438" y="4497388"/>
              <a:ext cx="2517775" cy="731837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 flipV="1">
              <a:off x="2411413" y="4448175"/>
              <a:ext cx="4749800" cy="78105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1855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Agenda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Organizational Structure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Master Data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/>
              <a:t>FI Processes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Reporting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 marL="0" indent="0">
              <a:buNone/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91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Posting a G/L Entry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FI Processes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74" y="2027067"/>
            <a:ext cx="6726679" cy="37755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98" y="6083121"/>
            <a:ext cx="3961905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13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Agenda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Organizational Structure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Master Data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Processes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pPr>
              <a:tabLst>
                <a:tab pos="1971675" algn="l"/>
              </a:tabLst>
            </a:pPr>
            <a:r>
              <a:rPr lang="en-US" altLang="de-DE" dirty="0"/>
              <a:t>FI Reporting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04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327108" y="3568361"/>
            <a:ext cx="9542092" cy="530990"/>
          </a:xfrm>
        </p:spPr>
        <p:txBody>
          <a:bodyPr/>
          <a:lstStyle/>
          <a:p>
            <a:r>
              <a:rPr lang="de-DE" dirty="0"/>
              <a:t>S/4HANA </a:t>
            </a:r>
            <a:r>
              <a:rPr lang="de-DE" dirty="0" smtClean="0"/>
              <a:t>2020 </a:t>
            </a:r>
          </a:p>
          <a:p>
            <a:r>
              <a:rPr lang="de-DE" dirty="0" err="1" smtClean="0"/>
              <a:t>Fiori</a:t>
            </a:r>
            <a:r>
              <a:rPr lang="de-DE" dirty="0" smtClean="0"/>
              <a:t> 3.0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No Prerequisites </a:t>
            </a:r>
            <a:r>
              <a:rPr lang="de-DE" dirty="0" err="1"/>
              <a:t>needed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27108" y="4520696"/>
            <a:ext cx="9542092" cy="530990"/>
          </a:xfrm>
          <a:prstGeom prst="rect">
            <a:avLst/>
          </a:prstGeom>
        </p:spPr>
        <p:txBody>
          <a:bodyPr/>
          <a:lstStyle>
            <a:lvl1pPr marL="214298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Pct val="100000"/>
              <a:buFont typeface="Arial" panose="020B0604020202020204" pitchFamily="34" charset="0"/>
              <a:buChar char="•"/>
              <a:defRPr sz="1600" b="0" baseline="0">
                <a:solidFill>
                  <a:schemeClr val="tx1"/>
                </a:solidFill>
              </a:defRPr>
            </a:lvl1pPr>
            <a:lvl2pPr marL="405974" indent="-21429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de-DE" dirty="0"/>
              <a:t>Global Bike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4.1 (April 2022)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765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501031" y="1373778"/>
            <a:ext cx="321350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G/L Account Summary</a:t>
            </a:r>
          </a:p>
        </p:txBody>
      </p:sp>
      <p:pic>
        <p:nvPicPr>
          <p:cNvPr id="3074" name="Picture 2" descr="C:\Users\GGAERT~1\AppData\Local\Temp\SNAGHTML48356c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144" y="1913101"/>
            <a:ext cx="4559300" cy="14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91" y="3659269"/>
            <a:ext cx="4722084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2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Balance Sheet </a:t>
            </a:r>
          </a:p>
          <a:p>
            <a:pPr lvl="1"/>
            <a:r>
              <a:rPr lang="en-US" altLang="de-DE"/>
              <a:t>Presentation of an organization’s Assets, Liabilities, and Equity at a point in time</a:t>
            </a:r>
          </a:p>
          <a:p>
            <a:pPr lvl="1"/>
            <a:r>
              <a:rPr lang="en-US" altLang="de-DE"/>
              <a:t>Assets: What the company owns</a:t>
            </a:r>
          </a:p>
          <a:p>
            <a:pPr lvl="1"/>
            <a:r>
              <a:rPr lang="en-US" altLang="de-DE"/>
              <a:t>Liabilities: What the company owes</a:t>
            </a:r>
          </a:p>
          <a:p>
            <a:pPr lvl="1"/>
            <a:r>
              <a:rPr lang="en-US" altLang="de-DE"/>
              <a:t>Equity: The difference between Assets and Liabilities</a:t>
            </a:r>
          </a:p>
          <a:p>
            <a:pPr lvl="1"/>
            <a:r>
              <a:rPr lang="en-US" altLang="de-DE"/>
              <a:t>Assets = Liabilities + Equity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27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Balance Sheet Example</a:t>
            </a:r>
          </a:p>
          <a:p>
            <a:endParaRPr lang="en-US"/>
          </a:p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08" y="2862883"/>
            <a:ext cx="4017612" cy="204843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476" y="1902680"/>
            <a:ext cx="4017612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Income Statement </a:t>
            </a:r>
          </a:p>
          <a:p>
            <a:pPr lvl="1"/>
            <a:r>
              <a:rPr lang="en-US" altLang="de-DE" dirty="0"/>
              <a:t>Presentation of an organization’s revenues and expenses for a given period of time (e.g. monthly, quarterly, or yearly)</a:t>
            </a:r>
          </a:p>
          <a:p>
            <a:pPr lvl="1"/>
            <a:r>
              <a:rPr lang="en-US" altLang="de-DE" dirty="0"/>
              <a:t>Revenues, in a simple sense, are inflows of cash as a result of selling activities or the disposal of company assets.</a:t>
            </a:r>
          </a:p>
          <a:p>
            <a:pPr lvl="1"/>
            <a:r>
              <a:rPr lang="en-US" altLang="de-DE" dirty="0"/>
              <a:t>Expenses, in a simple sense, are outflows of cash or the creation of liabilities to support company operations.</a:t>
            </a:r>
          </a:p>
          <a:p>
            <a:pPr lvl="1"/>
            <a:r>
              <a:rPr lang="en-US" altLang="de-DE" dirty="0"/>
              <a:t>Revenues - Expenses = Net Income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636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Income Statement </a:t>
            </a:r>
            <a:r>
              <a:rPr lang="de-DE" dirty="0" err="1"/>
              <a:t>Example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82" y="2292319"/>
            <a:ext cx="5310076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7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Statement of Cash Flows </a:t>
            </a:r>
          </a:p>
          <a:p>
            <a:pPr lvl="1"/>
            <a:r>
              <a:rPr lang="en-US" altLang="de-DE"/>
              <a:t>Considers the associated changes, both inflows and outflows, that have occurred in cash – arguably the most important of all assets – over a given period of time (e.g. monthly, quarterly, or annually)</a:t>
            </a:r>
          </a:p>
          <a:p>
            <a:endParaRPr lang="de-DE" alt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Reporting</a:t>
            </a:r>
            <a:endParaRPr lang="de-DE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09832"/>
              </p:ext>
            </p:extLst>
          </p:nvPr>
        </p:nvGraphicFramePr>
        <p:xfrm>
          <a:off x="5767762" y="3375069"/>
          <a:ext cx="3956050" cy="254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Clip" r:id="rId3" imgW="4582440" imgH="2948400" progId="MS_ClipArt_Gallery.2">
                  <p:embed/>
                </p:oleObj>
              </mc:Choice>
              <mc:Fallback>
                <p:oleObj name="Clip" r:id="rId3" imgW="4582440" imgH="29484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5767762" y="3375069"/>
                        <a:ext cx="3956050" cy="2544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952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Audit trails allow an auditor to begin with an account balance on a financial statement and trace through the accounting records to the transactions that support the account balance</a:t>
            </a:r>
            <a:r>
              <a:rPr lang="en-US" altLang="de-DE" dirty="0" smtClean="0"/>
              <a:t>.</a:t>
            </a:r>
          </a:p>
          <a:p>
            <a:endParaRPr lang="en-US" altLang="de-DE" dirty="0"/>
          </a:p>
          <a:p>
            <a:r>
              <a:rPr lang="en-US" altLang="de-DE" dirty="0"/>
              <a:t>Audit trails enable an auditor to trace individual transactions to the effected account balance(s) on a financial statement.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Accountants and Audit Trails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7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Each business transaction impacting FI writes data to the SAP database creating a uniquely numbered electronic document.</a:t>
            </a:r>
          </a:p>
          <a:p>
            <a:endParaRPr lang="en-US" altLang="de-DE" dirty="0"/>
          </a:p>
          <a:p>
            <a:r>
              <a:rPr lang="en-US" altLang="de-DE" dirty="0"/>
              <a:t>The document number can be used to recall the transaction at a later date.</a:t>
            </a:r>
          </a:p>
          <a:p>
            <a:endParaRPr lang="en-US" altLang="de-DE" dirty="0"/>
          </a:p>
          <a:p>
            <a:r>
              <a:rPr lang="en-US" altLang="de-DE" dirty="0"/>
              <a:t>It contains, for example, such critical and necessary information as:</a:t>
            </a:r>
          </a:p>
          <a:p>
            <a:pPr lvl="1"/>
            <a:r>
              <a:rPr lang="en-US" altLang="de-DE" dirty="0"/>
              <a:t>Responsible person</a:t>
            </a:r>
          </a:p>
          <a:p>
            <a:pPr lvl="1"/>
            <a:r>
              <a:rPr lang="en-US" altLang="de-DE" dirty="0"/>
              <a:t>Date and time of the transaction</a:t>
            </a:r>
          </a:p>
          <a:p>
            <a:pPr lvl="1"/>
            <a:r>
              <a:rPr lang="en-US" altLang="de-DE" dirty="0"/>
              <a:t>Commercial content</a:t>
            </a:r>
          </a:p>
          <a:p>
            <a:pPr lvl="1"/>
            <a:endParaRPr lang="en-US" altLang="de-DE" dirty="0"/>
          </a:p>
          <a:p>
            <a:r>
              <a:rPr lang="en-US" altLang="de-DE" dirty="0"/>
              <a:t>Once written to the SAP database, a financial document (one impacting the financial position of the company) can not be deleted from the database.</a:t>
            </a:r>
          </a:p>
          <a:p>
            <a:endParaRPr lang="en-US" altLang="de-DE" dirty="0"/>
          </a:p>
          <a:p>
            <a:r>
              <a:rPr lang="en-US" altLang="de-DE" dirty="0"/>
              <a:t>It can be changed to some degree. </a:t>
            </a:r>
          </a:p>
          <a:p>
            <a:endParaRPr lang="en-US" altLang="de-DE" dirty="0"/>
          </a:p>
          <a:p>
            <a:r>
              <a:rPr lang="en-US" altLang="de-DE" dirty="0"/>
              <a:t>The SAP document principle provides a solid and important framework for a strong internal control system – a requirement of law for companies that </a:t>
            </a:r>
            <a:r>
              <a:rPr lang="en-US" altLang="de-DE" dirty="0" smtClean="0"/>
              <a:t>operate </a:t>
            </a:r>
            <a:r>
              <a:rPr lang="en-US" altLang="de-DE" dirty="0"/>
              <a:t>in most countries in the world</a:t>
            </a:r>
            <a:r>
              <a:rPr lang="en-US" altLang="de-DE" dirty="0" smtClean="0"/>
              <a:t>.</a:t>
            </a:r>
            <a:endParaRPr lang="en-US" alt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SAP Document Principle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76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SAP Document Principle</a:t>
            </a:r>
            <a:endParaRPr lang="de-DE"/>
          </a:p>
        </p:txBody>
      </p:sp>
      <p:pic>
        <p:nvPicPr>
          <p:cNvPr id="6" name="Picture 9" descr="FI9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0" y="4652879"/>
            <a:ext cx="6800850" cy="1609725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GAERT~1\AppData\Local\Temp\SNAGHTML5c6fd9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14" y="1628106"/>
            <a:ext cx="4695091" cy="39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GGAERT~1\AppData\Local\Temp\SNAGHTML5c7400b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90" y="2183798"/>
            <a:ext cx="4271261" cy="136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941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Fully integrated with other SAP modules including, but not limited to:</a:t>
            </a:r>
          </a:p>
          <a:p>
            <a:pPr lvl="1"/>
            <a:r>
              <a:rPr lang="en-US" altLang="de-DE"/>
              <a:t>Sales and Distribution (SD)	</a:t>
            </a:r>
          </a:p>
          <a:p>
            <a:pPr lvl="1"/>
            <a:r>
              <a:rPr lang="en-US" altLang="de-DE"/>
              <a:t>Materials Management (MM)</a:t>
            </a:r>
          </a:p>
          <a:p>
            <a:pPr lvl="1"/>
            <a:r>
              <a:rPr lang="en-US" altLang="de-DE"/>
              <a:t>Production Planning and Execution (PP)</a:t>
            </a:r>
          </a:p>
          <a:p>
            <a:pPr lvl="1"/>
            <a:r>
              <a:rPr lang="en-US" altLang="de-DE"/>
              <a:t>Managerial Accounting (CO)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SAP FI Module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13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Bret Wagner</a:t>
            </a:r>
          </a:p>
          <a:p>
            <a:r>
              <a:rPr lang="de-DE"/>
              <a:t>Stefan Weidner</a:t>
            </a:r>
          </a:p>
          <a:p>
            <a:r>
              <a:rPr lang="de-DE"/>
              <a:t>Babett Ruß</a:t>
            </a:r>
            <a:br>
              <a:rPr lang="de-DE"/>
            </a:b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Beginner</a:t>
            </a:r>
          </a:p>
        </p:txBody>
      </p:sp>
    </p:spTree>
    <p:extLst>
      <p:ext uri="{BB962C8B-B14F-4D97-AF65-F5344CB8AC3E}">
        <p14:creationId xmlns:p14="http://schemas.microsoft.com/office/powerpoint/2010/main" val="1881119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86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2038856" y="2624438"/>
            <a:ext cx="9830344" cy="1764681"/>
          </a:xfrm>
        </p:spPr>
        <p:txBody>
          <a:bodyPr/>
          <a:lstStyle/>
          <a:p>
            <a:pPr marL="72000" indent="0">
              <a:buNone/>
            </a:pPr>
            <a:r>
              <a:rPr lang="en-US"/>
              <a:t>You are able to</a:t>
            </a:r>
          </a:p>
          <a:p>
            <a:r>
              <a:rPr lang="en-US"/>
              <a:t>define the central organizational structures of the FI module.</a:t>
            </a:r>
          </a:p>
          <a:p>
            <a:r>
              <a:rPr lang="en-US"/>
              <a:t>summarize the master data which is most important for the FI module.</a:t>
            </a:r>
          </a:p>
          <a:p>
            <a:r>
              <a:rPr lang="en-US"/>
              <a:t>explain a standard financial accounting process.</a:t>
            </a:r>
          </a:p>
          <a:p>
            <a:r>
              <a:rPr lang="en-US"/>
              <a:t>outline the basic functionalities of FI reporting.</a:t>
            </a:r>
            <a:endParaRPr lang="de-DE"/>
          </a:p>
          <a:p>
            <a:r>
              <a:rPr lang="en-US"/>
              <a:t>recognize some of integration points to other SAP modules.</a:t>
            </a:r>
          </a:p>
        </p:txBody>
      </p:sp>
    </p:spTree>
    <p:extLst>
      <p:ext uri="{BB962C8B-B14F-4D97-AF65-F5344CB8AC3E}">
        <p14:creationId xmlns:p14="http://schemas.microsoft.com/office/powerpoint/2010/main" val="176007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Agenda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971675" algn="l"/>
              </a:tabLst>
            </a:pPr>
            <a:r>
              <a:rPr lang="en-US" altLang="de-DE" dirty="0"/>
              <a:t>FI Organizational Structure</a:t>
            </a:r>
          </a:p>
          <a:p>
            <a:pPr>
              <a:tabLst>
                <a:tab pos="1971675" algn="l"/>
              </a:tabLst>
            </a:pPr>
            <a:endParaRPr lang="en-US" altLang="de-DE" dirty="0"/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Master Data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Processes</a:t>
            </a:r>
          </a:p>
          <a:p>
            <a:pPr>
              <a:tabLst>
                <a:tab pos="1971675" algn="l"/>
              </a:tabLst>
            </a:pPr>
            <a:endParaRPr lang="en-US" altLang="de-DE" dirty="0">
              <a:solidFill>
                <a:srgbClr val="B2B2B2"/>
              </a:solidFill>
            </a:endParaRPr>
          </a:p>
          <a:p>
            <a:pPr>
              <a:tabLst>
                <a:tab pos="1971675" algn="l"/>
              </a:tabLst>
            </a:pPr>
            <a:r>
              <a:rPr lang="en-US" altLang="de-DE" dirty="0">
                <a:solidFill>
                  <a:srgbClr val="B2B2B2"/>
                </a:solidFill>
              </a:rPr>
              <a:t>FI Reporting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511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Financial Accounting is designed to collect the transactional data that provides a foundation for preparing the standard portfolio of reports.</a:t>
            </a:r>
          </a:p>
          <a:p>
            <a:endParaRPr lang="en-US" altLang="de-DE" dirty="0"/>
          </a:p>
          <a:p>
            <a:r>
              <a:rPr lang="en-US" altLang="de-DE" dirty="0"/>
              <a:t>In general, these reports are primarily, but not exclusively, directed at external parties.</a:t>
            </a:r>
          </a:p>
          <a:p>
            <a:endParaRPr lang="en-US" altLang="de-DE" dirty="0"/>
          </a:p>
          <a:p>
            <a:r>
              <a:rPr lang="en-US" altLang="de-DE" dirty="0"/>
              <a:t>Standard reports include:</a:t>
            </a:r>
          </a:p>
          <a:p>
            <a:pPr lvl="1"/>
            <a:r>
              <a:rPr lang="en-US" altLang="de-DE" dirty="0"/>
              <a:t>Balance Sheet</a:t>
            </a:r>
          </a:p>
          <a:p>
            <a:pPr lvl="1"/>
            <a:r>
              <a:rPr lang="en-US" altLang="de-DE" dirty="0"/>
              <a:t>Income Statement</a:t>
            </a:r>
          </a:p>
          <a:p>
            <a:pPr lvl="1"/>
            <a:r>
              <a:rPr lang="en-US" altLang="de-DE" dirty="0"/>
              <a:t>Statement of Cash Flows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Goal of Financial Accounting (FI)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1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de-DE" sz="2400" dirty="0">
                <a:latin typeface="Arial" panose="020B0604020202020204" pitchFamily="34" charset="0"/>
              </a:rPr>
              <a:t>External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Legal Authorities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Banks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Auditors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Shareholders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Insurance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Taxing Authorities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Media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Financial Analysts</a:t>
            </a:r>
          </a:p>
          <a:p>
            <a:pPr marL="342900" indent="-342900">
              <a:spcBef>
                <a:spcPct val="50000"/>
              </a:spcBef>
              <a:buClrTx/>
            </a:pPr>
            <a:endParaRPr lang="en-US" altLang="de-DE" sz="2400" dirty="0" smtClean="0"/>
          </a:p>
          <a:p>
            <a:pPr marL="201600" lvl="1" indent="0">
              <a:buClrTx/>
              <a:buNone/>
            </a:pPr>
            <a:endParaRPr lang="de-DE" altLang="de-DE" sz="2000" dirty="0" smtClean="0"/>
          </a:p>
          <a:p>
            <a:pPr lvl="1">
              <a:buClrTx/>
              <a:buFontTx/>
              <a:buChar char="-"/>
            </a:pPr>
            <a:endParaRPr lang="de-DE" altLang="de-DE" sz="2000" dirty="0" smtClean="0"/>
          </a:p>
          <a:p>
            <a:pPr lvl="1">
              <a:buClrTx/>
              <a:buFontTx/>
              <a:buChar char="-"/>
            </a:pPr>
            <a:endParaRPr lang="en-US" altLang="de-DE" sz="2000" dirty="0" smtClean="0"/>
          </a:p>
          <a:p>
            <a:pPr>
              <a:spcBef>
                <a:spcPct val="50000"/>
              </a:spcBef>
              <a:buClrTx/>
            </a:pPr>
            <a:endParaRPr lang="en-US" altLang="de-DE" sz="2400" dirty="0" smtClean="0"/>
          </a:p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sz="2400" dirty="0">
                <a:latin typeface="Arial" panose="020B0604020202020204" pitchFamily="34" charset="0"/>
              </a:rPr>
              <a:t>Internal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Executives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Senior Management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Administrative Staff</a:t>
            </a:r>
          </a:p>
          <a:p>
            <a:pPr lvl="1"/>
            <a:r>
              <a:rPr lang="en-US" altLang="de-DE" sz="2200" dirty="0">
                <a:latin typeface="Arial" panose="020B0604020202020204" pitchFamily="34" charset="0"/>
              </a:rPr>
              <a:t>Employees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Target Groups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4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/>
              <a:t>Client</a:t>
            </a:r>
          </a:p>
          <a:p>
            <a:pPr lvl="1"/>
            <a:r>
              <a:rPr lang="en-US" altLang="de-DE"/>
              <a:t>An independent environment in the system</a:t>
            </a:r>
          </a:p>
          <a:p>
            <a:pPr lvl="1"/>
            <a:endParaRPr lang="en-US" altLang="de-DE"/>
          </a:p>
          <a:p>
            <a:r>
              <a:rPr lang="en-US" altLang="de-DE"/>
              <a:t>Company Code</a:t>
            </a:r>
          </a:p>
          <a:p>
            <a:pPr lvl="1"/>
            <a:r>
              <a:rPr lang="en-US" altLang="de-DE"/>
              <a:t>Represents an independent legal accounting unit</a:t>
            </a:r>
          </a:p>
          <a:p>
            <a:pPr lvl="1"/>
            <a:r>
              <a:rPr lang="en-US" altLang="de-DE"/>
              <a:t>Balanced set of books, as required by law, are prepared at this level.</a:t>
            </a:r>
          </a:p>
          <a:p>
            <a:pPr lvl="1"/>
            <a:r>
              <a:rPr lang="en-US" altLang="de-DE"/>
              <a:t>A client may have more than one company code</a:t>
            </a:r>
          </a:p>
          <a:p>
            <a:pPr lvl="2"/>
            <a:r>
              <a:rPr lang="en-US" altLang="de-DE" sz="1400"/>
              <a:t>United States</a:t>
            </a:r>
          </a:p>
          <a:p>
            <a:pPr lvl="2"/>
            <a:r>
              <a:rPr lang="en-US" altLang="de-DE" sz="1400"/>
              <a:t>Germany</a:t>
            </a:r>
          </a:p>
          <a:p>
            <a:pPr lvl="2"/>
            <a:r>
              <a:rPr lang="en-US" altLang="de-DE" sz="1400"/>
              <a:t>United Kingdom</a:t>
            </a:r>
          </a:p>
          <a:p>
            <a:pPr lvl="2"/>
            <a:r>
              <a:rPr lang="en-US" altLang="de-DE" sz="1400"/>
              <a:t>Australia</a:t>
            </a:r>
          </a:p>
          <a:p>
            <a:pPr lvl="2"/>
            <a:r>
              <a:rPr lang="en-US" altLang="de-DE" sz="140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Organizational Structure</a:t>
            </a:r>
            <a:endParaRPr lang="de-DE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8147495" y="3518726"/>
            <a:ext cx="3060700" cy="2376487"/>
            <a:chOff x="2928" y="1469"/>
            <a:chExt cx="2640" cy="1766"/>
          </a:xfrm>
        </p:grpSpPr>
        <p:graphicFrame>
          <p:nvGraphicFramePr>
            <p:cNvPr id="9" name="Object 5"/>
            <p:cNvGraphicFramePr>
              <a:graphicFrameLocks noChangeAspect="1"/>
            </p:cNvGraphicFramePr>
            <p:nvPr/>
          </p:nvGraphicFramePr>
          <p:xfrm>
            <a:off x="2928" y="1469"/>
            <a:ext cx="2400" cy="1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" name="Clip" r:id="rId3" imgW="4762440" imgH="3504600" progId="MS_ClipArt_Gallery.2">
                    <p:embed/>
                  </p:oleObj>
                </mc:Choice>
                <mc:Fallback>
                  <p:oleObj name="Clip" r:id="rId3" imgW="4762440" imgH="35046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gray">
                        <a:xfrm>
                          <a:off x="2928" y="1469"/>
                          <a:ext cx="2400" cy="1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4181" y="2207"/>
              <a:ext cx="138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i="1">
                  <a:solidFill>
                    <a:srgbClr val="000066"/>
                  </a:solidFill>
                </a:rPr>
                <a:t>Liabilities &amp;</a:t>
              </a:r>
            </a:p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i="1">
                  <a:solidFill>
                    <a:srgbClr val="000066"/>
                  </a:solidFill>
                </a:rPr>
                <a:t>Owners Equity</a:t>
              </a:r>
              <a:endParaRPr lang="en-US" altLang="de-DE" sz="1600" i="1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022" y="2304"/>
              <a:ext cx="7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48B00"/>
                </a:buClr>
                <a:buFont typeface="Wingdings" panose="05000000000000000000" pitchFamily="2" charset="2"/>
                <a:defRPr sz="28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de-DE" sz="1600" i="1">
                  <a:solidFill>
                    <a:srgbClr val="000066"/>
                  </a:solidFill>
                </a:rPr>
                <a:t>Assets</a:t>
              </a:r>
              <a:endParaRPr lang="en-US" altLang="de-DE" sz="1600" i="1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3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de-DE" dirty="0"/>
              <a:t>Chart of Accounts</a:t>
            </a:r>
          </a:p>
          <a:p>
            <a:pPr lvl="1"/>
            <a:r>
              <a:rPr lang="en-US" altLang="de-DE" dirty="0"/>
              <a:t>A classification scheme consisting of a group of general ledger (G/L) accounts</a:t>
            </a:r>
          </a:p>
          <a:p>
            <a:pPr lvl="1"/>
            <a:r>
              <a:rPr lang="en-US" altLang="de-DE" dirty="0"/>
              <a:t>Provides a framework for the recording of values to ensure an orderly rendering of accounting data </a:t>
            </a:r>
          </a:p>
          <a:p>
            <a:pPr lvl="1"/>
            <a:r>
              <a:rPr lang="en-US" altLang="de-DE" dirty="0"/>
              <a:t>The G/L accounts it contains are used by one or more company codes.</a:t>
            </a:r>
          </a:p>
          <a:p>
            <a:pPr lvl="1"/>
            <a:endParaRPr lang="en-US" altLang="de-DE" dirty="0"/>
          </a:p>
          <a:p>
            <a:r>
              <a:rPr lang="en-US" altLang="de-DE" dirty="0"/>
              <a:t>Credit Control Area</a:t>
            </a:r>
          </a:p>
          <a:p>
            <a:pPr lvl="1"/>
            <a:r>
              <a:rPr lang="en-US" altLang="de-DE" dirty="0"/>
              <a:t>An organizational entity which grants and monitors a credit limit for customers.</a:t>
            </a:r>
          </a:p>
          <a:p>
            <a:pPr lvl="1"/>
            <a:r>
              <a:rPr lang="en-US" altLang="de-DE" dirty="0"/>
              <a:t>It can include one or more company codes</a:t>
            </a:r>
          </a:p>
          <a:p>
            <a:pPr lvl="1"/>
            <a:endParaRPr lang="en-US" altLang="de-DE" dirty="0"/>
          </a:p>
          <a:p>
            <a:r>
              <a:rPr lang="en-US" altLang="de-DE" dirty="0"/>
              <a:t>Business Area</a:t>
            </a:r>
          </a:p>
          <a:p>
            <a:pPr lvl="1"/>
            <a:r>
              <a:rPr lang="en-US" altLang="de-DE" dirty="0"/>
              <a:t>An organizational unit that represents a separate area of operations or responsibilities within an organization and to which value changes recorded in Financial Accounting can be allocated</a:t>
            </a:r>
          </a:p>
          <a:p>
            <a:pPr lvl="1"/>
            <a:r>
              <a:rPr lang="en-US" altLang="de-DE" dirty="0"/>
              <a:t>Financial statements can be created for business areas, and these statements can be used for various internal reporting purposes.</a:t>
            </a:r>
          </a:p>
          <a:p>
            <a:pPr lvl="1"/>
            <a:endParaRPr lang="en-US" alt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FI Organizational Structure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796614"/>
      </p:ext>
    </p:extLst>
  </p:cSld>
  <p:clrMapOvr>
    <a:masterClrMapping/>
  </p:clrMapOvr>
</p:sld>
</file>

<file path=ppt/theme/theme1.xml><?xml version="1.0" encoding="utf-8"?>
<a:theme xmlns:a="http://schemas.openxmlformats.org/drawingml/2006/main" name="SAP_2016_16x9_white">
  <a:themeElements>
    <a:clrScheme name="SAP_colors_white_template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ts val="6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32696891-6260-4D8D-AB31-F1C204081A38}" vid="{B72584D7-7D1F-4BD9-9F01-A4F5E0412201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SAP_Template_169_en</Template>
  <TotalTime>0</TotalTime>
  <Words>1197</Words>
  <Application>Microsoft Office PowerPoint</Application>
  <PresentationFormat>Benutzerdefiniert</PresentationFormat>
  <Paragraphs>238</Paragraphs>
  <Slides>30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Angsana New</vt:lpstr>
      <vt:lpstr>Arial</vt:lpstr>
      <vt:lpstr>Arial Unicode MS</vt:lpstr>
      <vt:lpstr>Courier New</vt:lpstr>
      <vt:lpstr>Symbol</vt:lpstr>
      <vt:lpstr>Times New Roman</vt:lpstr>
      <vt:lpstr>wingdings</vt:lpstr>
      <vt:lpstr>wingdings</vt:lpstr>
      <vt:lpstr>SAP_2016_16x9_white</vt:lpstr>
      <vt:lpstr>Clip</vt:lpstr>
      <vt:lpstr>Financial Accounting (FI)</vt:lpstr>
      <vt:lpstr>PowerPoint-Präsentation</vt:lpstr>
      <vt:lpstr>PowerPoint-Präsentation</vt:lpstr>
      <vt:lpstr>PowerPoint-Präsentation</vt:lpstr>
      <vt:lpstr>Agenda</vt:lpstr>
      <vt:lpstr>Goal of Financial Accounting (FI)</vt:lpstr>
      <vt:lpstr>Target Groups</vt:lpstr>
      <vt:lpstr>FI Organizational Structure</vt:lpstr>
      <vt:lpstr>FI Organizational Structure</vt:lpstr>
      <vt:lpstr>Global Bike Structure for Financial Accounting</vt:lpstr>
      <vt:lpstr>Global Bike Enterprise Structure in SAP ERP (Accounting)</vt:lpstr>
      <vt:lpstr>Agenda</vt:lpstr>
      <vt:lpstr>FI Master Data</vt:lpstr>
      <vt:lpstr>FI Master Data</vt:lpstr>
      <vt:lpstr>Customer Accounts</vt:lpstr>
      <vt:lpstr>Vendor Accounts</vt:lpstr>
      <vt:lpstr>Agenda</vt:lpstr>
      <vt:lpstr>FI Processes</vt:lpstr>
      <vt:lpstr>Agenda</vt:lpstr>
      <vt:lpstr>FI Reporting</vt:lpstr>
      <vt:lpstr>FI Reporting</vt:lpstr>
      <vt:lpstr>FI Reporting</vt:lpstr>
      <vt:lpstr>FI Reporting</vt:lpstr>
      <vt:lpstr>FI Reporting</vt:lpstr>
      <vt:lpstr>FI Reporting</vt:lpstr>
      <vt:lpstr>Accountants and Audit Trails</vt:lpstr>
      <vt:lpstr>SAP Document Principle</vt:lpstr>
      <vt:lpstr>SAP Document Principle</vt:lpstr>
      <vt:lpstr>SAP FI Module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SAP UCC Magdeburg</dc:creator>
  <cp:keywords>2016/16:9/white</cp:keywords>
  <cp:lastModifiedBy>Pranata, Timothy</cp:lastModifiedBy>
  <cp:revision>68</cp:revision>
  <dcterms:created xsi:type="dcterms:W3CDTF">2017-05-28T06:45:58Z</dcterms:created>
  <dcterms:modified xsi:type="dcterms:W3CDTF">2022-08-10T13:15:28Z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-1173631419</vt:i4>
  </property>
  <property fmtid="{D5CDD505-2E9C-101B-9397-08002B2CF9AE}" pid="3" name="_NewReviewCycle">
    <vt:lpwstr/>
  </property>
  <property fmtid="{D5CDD505-2E9C-101B-9397-08002B2CF9AE}" pid="4" name="_EmailSubject">
    <vt:lpwstr> UA Master Slides Diskussion</vt:lpwstr>
  </property>
  <property fmtid="{D5CDD505-2E9C-101B-9397-08002B2CF9AE}" pid="5" name="_AuthorEmail">
    <vt:lpwstr>kristof.schneider@sap.com</vt:lpwstr>
  </property>
  <property fmtid="{D5CDD505-2E9C-101B-9397-08002B2CF9AE}" pid="6" name="_AuthorEmailDisplayName">
    <vt:lpwstr>Schneider, Kristof</vt:lpwstr>
  </property>
  <property fmtid="{D5CDD505-2E9C-101B-9397-08002B2CF9AE}" pid="7" name="_PreviousAdHocReviewCycleID">
    <vt:i4>1357826825</vt:i4>
  </property>
</Properties>
</file>